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Helvetica Neue" panose="020B060402020202020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D70673-8578-4CC6-94D5-377172A57542}">
  <a:tblStyle styleId="{08D70673-8578-4CC6-94D5-377172A57542}" styleName="Table_0">
    <a:wholeTbl>
      <a:tcTxStyle b="off" i="off">
        <a:font>
          <a:latin typeface="Calibri"/>
          <a:ea typeface="Calibri"/>
          <a:cs typeface="Calibri"/>
        </a:font>
        <a:srgbClr val="292934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DBDFDD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EF0EF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685800" y="1905000"/>
            <a:ext cx="7543800" cy="259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685800" y="4572000"/>
            <a:ext cx="646176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  <a:defRPr sz="20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  <a:defRPr sz="2000"/>
            </a:lvl5pPr>
            <a:lvl6pPr marL="2743200" lvl="5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31225" y="5703887"/>
            <a:ext cx="549275" cy="285751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4000"/>
              <a:buFont typeface="Arial"/>
              <a:buNone/>
              <a:defRPr>
                <a:solidFill>
                  <a:srgbClr val="FFFF9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❑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531225" y="5703887"/>
            <a:ext cx="549275" cy="285751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6629400" y="274638"/>
            <a:ext cx="1752600" cy="5851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4000"/>
              <a:buFont typeface="Arial"/>
              <a:buNone/>
              <a:defRPr>
                <a:solidFill>
                  <a:srgbClr val="FFFF9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❑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531225" y="5703887"/>
            <a:ext cx="549275" cy="285751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❑"/>
              <a:defRPr/>
            </a:lvl1pPr>
            <a:lvl2pPr marL="914400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31225" y="5703887"/>
            <a:ext cx="549275" cy="285751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531225" y="5703887"/>
            <a:ext cx="549275" cy="285751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2312" y="5486400"/>
            <a:ext cx="7659688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3600"/>
              <a:buFont typeface="Arial"/>
              <a:buNone/>
              <a:defRPr sz="3600" b="0" cap="none">
                <a:solidFill>
                  <a:srgbClr val="FFFF9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722312" y="3852862"/>
            <a:ext cx="6135689" cy="1633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B8B8D"/>
              </a:buClr>
              <a:buSzPts val="2000"/>
              <a:buFont typeface="Arial"/>
              <a:buNone/>
              <a:defRPr sz="2000">
                <a:solidFill>
                  <a:srgbClr val="8B8B8D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B8B8D"/>
              </a:buClr>
              <a:buSzPts val="2000"/>
              <a:buFont typeface="Arial"/>
              <a:buNone/>
              <a:defRPr sz="2000">
                <a:solidFill>
                  <a:srgbClr val="8B8B8D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B8B8D"/>
              </a:buClr>
              <a:buSzPts val="2000"/>
              <a:buFont typeface="Arial"/>
              <a:buNone/>
              <a:defRPr sz="2000">
                <a:solidFill>
                  <a:srgbClr val="8B8B8D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B8B8D"/>
              </a:buClr>
              <a:buSzPts val="2000"/>
              <a:buFont typeface="Arial"/>
              <a:buNone/>
              <a:defRPr sz="2000">
                <a:solidFill>
                  <a:srgbClr val="8B8B8D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B8B8D"/>
              </a:buClr>
              <a:buSzPts val="2000"/>
              <a:buFont typeface="Arial"/>
              <a:buNone/>
              <a:defRPr sz="2000">
                <a:solidFill>
                  <a:srgbClr val="8B8B8D"/>
                </a:solidFill>
              </a:defRPr>
            </a:lvl5pPr>
            <a:lvl6pPr marL="2743200" lvl="5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531225" y="5703887"/>
            <a:ext cx="549275" cy="285751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4000"/>
              <a:buFont typeface="Arial"/>
              <a:buNone/>
              <a:defRPr>
                <a:solidFill>
                  <a:srgbClr val="FFFF9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457200" y="1536191"/>
            <a:ext cx="3657600" cy="4590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  <a:defRPr sz="2800"/>
            </a:lvl1pPr>
            <a:lvl2pPr marL="914400" lvl="1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o"/>
              <a:defRPr sz="2800"/>
            </a:lvl2pPr>
            <a:lvl3pPr marL="1371600" lvl="2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  <a:defRPr sz="2800"/>
            </a:lvl3pPr>
            <a:lvl4pPr marL="1828800" lvl="3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  <a:defRPr sz="2800"/>
            </a:lvl4pPr>
            <a:lvl5pPr marL="2286000" lvl="4" indent="-406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  <a:defRPr sz="2800"/>
            </a:lvl5pPr>
            <a:lvl6pPr marL="2743200" lvl="5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531225" y="5703887"/>
            <a:ext cx="549275" cy="285751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57200" y="74609"/>
            <a:ext cx="7620000" cy="725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57200" y="935028"/>
            <a:ext cx="3657600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600"/>
              <a:buFont typeface="Arial"/>
              <a:buNone/>
              <a:defRPr sz="2600" b="1">
                <a:solidFill>
                  <a:srgbClr val="FF0000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600"/>
              <a:buFont typeface="Arial"/>
              <a:buNone/>
              <a:defRPr sz="2600" b="1">
                <a:solidFill>
                  <a:srgbClr val="FF0000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600"/>
              <a:buFont typeface="Arial"/>
              <a:buNone/>
              <a:defRPr sz="2600" b="1">
                <a:solidFill>
                  <a:srgbClr val="FF0000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600"/>
              <a:buFont typeface="Arial"/>
              <a:buNone/>
              <a:defRPr sz="2600" b="1">
                <a:solidFill>
                  <a:srgbClr val="FF0000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600"/>
              <a:buFont typeface="Arial"/>
              <a:buNone/>
              <a:defRPr sz="2600" b="1">
                <a:solidFill>
                  <a:srgbClr val="FF0000"/>
                </a:solidFill>
              </a:defRPr>
            </a:lvl5pPr>
            <a:lvl6pPr marL="2743200" lvl="5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4419600" y="935028"/>
            <a:ext cx="3657600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marL="45720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❑"/>
              <a:defRPr/>
            </a:lvl1pPr>
            <a:lvl2pPr marL="914400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531225" y="5703887"/>
            <a:ext cx="549275" cy="285751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4000"/>
              <a:buFont typeface="Arial"/>
              <a:buNone/>
              <a:defRPr>
                <a:solidFill>
                  <a:srgbClr val="FFFF9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531225" y="5703887"/>
            <a:ext cx="549275" cy="285751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04800" y="5495544"/>
            <a:ext cx="7772401" cy="594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2200"/>
              <a:buFont typeface="Arial"/>
              <a:buNone/>
              <a:defRPr sz="2200">
                <a:solidFill>
                  <a:srgbClr val="FFFF9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304799" y="6096000"/>
            <a:ext cx="77724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None/>
              <a:defRPr sz="1600"/>
            </a:lvl1pPr>
            <a:lvl2pPr marL="914400" lvl="1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None/>
              <a:defRPr sz="1600"/>
            </a:lvl2pPr>
            <a:lvl3pPr marL="1371600" lvl="2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None/>
              <a:defRPr sz="1600"/>
            </a:lvl3pPr>
            <a:lvl4pPr marL="1828800" lvl="3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None/>
              <a:defRPr sz="1600"/>
            </a:lvl4pPr>
            <a:lvl5pPr marL="2286000" lvl="4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531225" y="5703887"/>
            <a:ext cx="549275" cy="285751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301752" y="5495278"/>
            <a:ext cx="7772401" cy="59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2200"/>
              <a:buFont typeface="Arial"/>
              <a:buNone/>
              <a:defRPr sz="2200">
                <a:solidFill>
                  <a:srgbClr val="FFFF9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0" y="0"/>
            <a:ext cx="84582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Char char="❑"/>
              <a:defRPr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Char char="o"/>
              <a:defRPr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01752" y="6096000"/>
            <a:ext cx="7772401" cy="612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None/>
              <a:defRPr sz="1600"/>
            </a:lvl1pPr>
            <a:lvl2pPr marL="914400" lvl="1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None/>
              <a:defRPr sz="1600"/>
            </a:lvl2pPr>
            <a:lvl3pPr marL="1371600" lvl="2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None/>
              <a:defRPr sz="1600"/>
            </a:lvl3pPr>
            <a:lvl4pPr marL="1828800" lvl="3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None/>
              <a:defRPr sz="1600"/>
            </a:lvl4pPr>
            <a:lvl5pPr marL="2286000" lvl="4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531225" y="5703887"/>
            <a:ext cx="549275" cy="285751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Char char="❑"/>
              <a:defRPr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Char char="o"/>
              <a:defRPr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31225" y="5703887"/>
            <a:ext cx="549275" cy="285751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 idx="4294967295"/>
          </p:nvPr>
        </p:nvSpPr>
        <p:spPr>
          <a:xfrm>
            <a:off x="392578" y="440125"/>
            <a:ext cx="7980458" cy="140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455"/>
              <a:buFont typeface="Arial"/>
              <a:buNone/>
            </a:pPr>
            <a:br>
              <a:rPr lang="en-US" sz="3455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16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ĐÁNH GIÁ VÀ ĐIỀU TRỊ </a:t>
            </a:r>
            <a:br>
              <a:rPr lang="en-US" sz="2816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16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SỐC CHẤN THƯƠNG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294967295"/>
          </p:nvPr>
        </p:nvSpPr>
        <p:spPr>
          <a:xfrm>
            <a:off x="1118049" y="5569513"/>
            <a:ext cx="6692901" cy="10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PGS.TS.BS. Phạm Thị Ngọc Thảo</a:t>
            </a:r>
            <a:endParaRPr sz="17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Bộ môn hồi sức cấp cứu và chống độc. </a:t>
            </a:r>
            <a:endParaRPr sz="17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Đại học y dược thành phố Hồ Chí Minh</a:t>
            </a:r>
            <a:endParaRPr/>
          </a:p>
        </p:txBody>
      </p:sp>
      <p:pic>
        <p:nvPicPr>
          <p:cNvPr id="60" name="Google Shape;60;p13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3088" y="1945183"/>
            <a:ext cx="5457826" cy="3389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Sốc tắc nghẽn </a:t>
            </a:r>
            <a:endParaRPr/>
          </a:p>
        </p:txBody>
      </p:sp>
      <p:pic>
        <p:nvPicPr>
          <p:cNvPr id="115" name="Google Shape;115;p22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788" y="1244387"/>
            <a:ext cx="8224318" cy="513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Phân loại sốc theo cơ chế </a:t>
            </a:r>
            <a:endParaRPr/>
          </a:p>
        </p:txBody>
      </p:sp>
      <p:pic>
        <p:nvPicPr>
          <p:cNvPr id="121" name="Google Shape;121;p23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012" y="1154075"/>
            <a:ext cx="7705726" cy="518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/>
        </p:nvSpPr>
        <p:spPr>
          <a:xfrm>
            <a:off x="457200" y="236181"/>
            <a:ext cx="7620000" cy="646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MỤC TIÊU</a:t>
            </a:r>
            <a:endParaRPr/>
          </a:p>
        </p:txBody>
      </p:sp>
      <p:sp>
        <p:nvSpPr>
          <p:cNvPr id="127" name="Google Shape;127;p24"/>
          <p:cNvSpPr txBox="1"/>
          <p:nvPr/>
        </p:nvSpPr>
        <p:spPr>
          <a:xfrm>
            <a:off x="457198" y="1512915"/>
            <a:ext cx="7938656" cy="4568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SỐC</a:t>
            </a:r>
            <a:endParaRPr sz="1800" b="1" i="0" u="none" strike="noStrike" cap="none">
              <a:solidFill>
                <a:srgbClr val="29293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143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1.Nắm được cơ chế sốc tuần hoàn</a:t>
            </a:r>
            <a:endParaRPr/>
          </a:p>
          <a:p>
            <a:pPr marL="228600" marR="0" lvl="0" indent="-1143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2.Hiểu nguyên tắc phân loại sốc</a:t>
            </a:r>
            <a:endParaRPr/>
          </a:p>
          <a:p>
            <a:pPr marL="228600" marR="0" lvl="0" indent="-1143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CHẤN THƯƠNG</a:t>
            </a:r>
            <a:endParaRPr/>
          </a:p>
          <a:p>
            <a:pPr marL="228600" marR="0" lvl="0" indent="-1143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3.Chẩn đoán sốc chấn thương</a:t>
            </a:r>
            <a:endParaRPr/>
          </a:p>
          <a:p>
            <a:pPr marL="228600" marR="0" lvl="0" indent="-1143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4.Tiếp cận ban đầu bệnh nhân chấn thương</a:t>
            </a:r>
            <a:endParaRPr/>
          </a:p>
          <a:p>
            <a:pPr marL="228600" marR="0" lvl="0" indent="-1143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5.Nắm được nguyên tắc điều trị sốc chấn thương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457198" y="302682"/>
            <a:ext cx="8038409" cy="711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Chấn thương: vấn đề </a:t>
            </a:r>
            <a:r>
              <a:rPr lang="en-US">
                <a:solidFill>
                  <a:srgbClr val="FF0000"/>
                </a:solidFill>
              </a:rPr>
              <a:t>TOÀN CẦU</a:t>
            </a:r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body" idx="1"/>
          </p:nvPr>
        </p:nvSpPr>
        <p:spPr>
          <a:xfrm>
            <a:off x="282633" y="1080643"/>
            <a:ext cx="8096595" cy="561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/>
              <a:t> Theo WHO và CDC, có </a:t>
            </a:r>
            <a:r>
              <a:rPr lang="en-US" b="1" i="1">
                <a:solidFill>
                  <a:srgbClr val="FF0000"/>
                </a:solidFill>
              </a:rPr>
              <a:t>ít nhất 9 người tử vong </a:t>
            </a:r>
            <a:r>
              <a:rPr lang="en-US" b="1" i="1"/>
              <a:t>mỗi phút do chấn thương hoặc bạo lực</a:t>
            </a:r>
            <a:endParaRPr b="1" i="1"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/>
              <a:t> Tai nạn giao thông (TNGT)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	o Gây ra hơn 1 triệu trường hợp tử vong mỗi năm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	o Gây ra 20-50 triệu trường hợp chấn thương nặng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/>
              <a:t> Hơn 90% vụ TNGT xảy ra ở các nước đang phát triển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/>
              <a:t> Tử vong do TNGT được dự đoán sẽ tăng 80% ở các nước đang phát triển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/>
              <a:t> Đến 2020, dự đoán </a:t>
            </a:r>
            <a:r>
              <a:rPr lang="en-US" b="1" i="1">
                <a:solidFill>
                  <a:srgbClr val="FF0000"/>
                </a:solidFill>
              </a:rPr>
              <a:t>cứ 10 người sẽ có ít nhất 1 người tử vong </a:t>
            </a:r>
            <a:r>
              <a:rPr lang="en-US" b="1" i="1"/>
              <a:t>do chấn thương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457198" y="103182"/>
            <a:ext cx="7938656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Chấn thương: vấn đề </a:t>
            </a:r>
            <a:r>
              <a:rPr lang="en-US">
                <a:solidFill>
                  <a:srgbClr val="FF0000"/>
                </a:solidFill>
              </a:rPr>
              <a:t>TOÀN CẦU </a:t>
            </a:r>
            <a:endParaRPr/>
          </a:p>
        </p:txBody>
      </p:sp>
      <p:pic>
        <p:nvPicPr>
          <p:cNvPr id="139" name="Google Shape;139;p26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" y="1391938"/>
            <a:ext cx="8295410" cy="490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9052" y="1645920"/>
            <a:ext cx="5619400" cy="4172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Biểu đồ phân bố tử vong</a:t>
            </a:r>
            <a:endParaRPr/>
          </a:p>
        </p:txBody>
      </p:sp>
      <p:pic>
        <p:nvPicPr>
          <p:cNvPr id="146" name="Google Shape;146;p27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649" y="1197033"/>
            <a:ext cx="7124701" cy="354122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1147154" y="5087389"/>
            <a:ext cx="2211189" cy="120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292934"/>
                </a:solidFill>
                <a:latin typeface="Calibri"/>
                <a:ea typeface="Calibri"/>
                <a:cs typeface="Calibri"/>
                <a:sym typeface="Calibri"/>
              </a:rPr>
              <a:t>Tổn thương não nặng, tuỷ sống cao; vỡ tim, ĐM chủ,mạch máu lớn </a:t>
            </a:r>
            <a:endParaRPr/>
          </a:p>
        </p:txBody>
      </p:sp>
      <p:sp>
        <p:nvSpPr>
          <p:cNvPr id="148" name="Google Shape;148;p27"/>
          <p:cNvSpPr txBox="1"/>
          <p:nvPr/>
        </p:nvSpPr>
        <p:spPr>
          <a:xfrm>
            <a:off x="3591097" y="5054138"/>
            <a:ext cx="2726576" cy="120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292934"/>
                </a:solidFill>
                <a:latin typeface="Calibri"/>
                <a:ea typeface="Calibri"/>
                <a:cs typeface="Calibri"/>
                <a:sym typeface="Calibri"/>
              </a:rPr>
              <a:t>Máu tụ dưới màng cứng, ngoài màng cứng; tràn khí máu màng phổi; vỡ lách, gan, khung chậu</a:t>
            </a:r>
            <a:endParaRPr/>
          </a:p>
        </p:txBody>
      </p:sp>
      <p:sp>
        <p:nvSpPr>
          <p:cNvPr id="149" name="Google Shape;149;p27"/>
          <p:cNvSpPr txBox="1"/>
          <p:nvPr/>
        </p:nvSpPr>
        <p:spPr>
          <a:xfrm>
            <a:off x="6384175" y="5070764"/>
            <a:ext cx="1645921" cy="929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292934"/>
                </a:solidFill>
                <a:latin typeface="Calibri"/>
                <a:ea typeface="Calibri"/>
                <a:cs typeface="Calibri"/>
                <a:sym typeface="Calibri"/>
              </a:rPr>
              <a:t>Nhiễm khuẩn huyết, suy đa cơ quan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Nhận diện bệnh nhân sốc</a:t>
            </a:r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body" idx="1"/>
          </p:nvPr>
        </p:nvSpPr>
        <p:spPr>
          <a:xfrm>
            <a:off x="166249" y="1030782"/>
            <a:ext cx="8362606" cy="5827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 b="1"/>
              <a:t> Triệu chứng sớm: (cơ thể còn bù trừ)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	o Tăng tần số tim (&gt;160 sơ sinh, 140 trẻ nhỏ, 120 trẻ lớn, 100 người lớn)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	o Co mạch ngoại biên: da lạnh ẩm, huyết áp kẹp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 b="1"/>
              <a:t> Triệu chứng trễ: (cơ thể mất bù trừ, ↓ tưới máu mô)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	o Rối loạn tri giác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	o Thiểu niệu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	o Tụt huyết áp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	o Nổi bông tím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/>
              <a:t> Triệu chứng gợi ý nguyên nhân sốc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Nhận diện bệnh nhân sốc </a:t>
            </a:r>
            <a:endParaRPr/>
          </a:p>
        </p:txBody>
      </p:sp>
      <p:pic>
        <p:nvPicPr>
          <p:cNvPr id="161" name="Google Shape;161;p29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5" y="1069750"/>
            <a:ext cx="6572250" cy="428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 txBox="1"/>
          <p:nvPr/>
        </p:nvSpPr>
        <p:spPr>
          <a:xfrm>
            <a:off x="332508" y="5569529"/>
            <a:ext cx="8079973" cy="11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Bệnh nhân trẻ, khoẻ mạnh có thể đáp ứng bù trừ với sốc trong </a:t>
            </a:r>
            <a:r>
              <a:rPr lang="en-US" sz="2400" b="1" i="1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một thời gian dài</a:t>
            </a:r>
            <a:r>
              <a:rPr lang="en-US" sz="2400" b="1" i="1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; theo sau đó là </a:t>
            </a:r>
            <a:r>
              <a:rPr lang="en-US" sz="2400" b="1" i="1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giai đoạn suy tuần hoàn đột ngột và cấp tính.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844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Nhận diện bệnh nhân sốc</a:t>
            </a:r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body" idx="1"/>
          </p:nvPr>
        </p:nvSpPr>
        <p:spPr>
          <a:xfrm>
            <a:off x="33250" y="864528"/>
            <a:ext cx="8395856" cy="5735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Triệu chứng sốc điển hình (dễ chẩn đoán) khi sốc vào giai đoạn muộn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rPr lang="en-US" sz="2800"/>
              <a:t>	o Huyết áp tâm thu có thể chưa giảm ngay cả khi BN mất đến 30% máu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rPr lang="en-US" sz="2800"/>
              <a:t>	o </a:t>
            </a:r>
            <a:r>
              <a:rPr lang="en-US" b="1" i="1"/>
              <a:t>Bất kỳ BN chấn thương nào có tăng tần số tim và co mạch ngoại biên phải được xem là sốc đến khi có bằng chứng ngược lại</a:t>
            </a:r>
            <a:endParaRPr b="1" i="1"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rPr lang="en-US" sz="2800"/>
              <a:t>	o Trong giai đoạn cấp, mất máu lượng lớn có thể chỉ biểu hiện giảm Hct và Hb rất ít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Phân loại sốc theo cơ chế </a:t>
            </a:r>
            <a:endParaRPr/>
          </a:p>
        </p:txBody>
      </p:sp>
      <p:pic>
        <p:nvPicPr>
          <p:cNvPr id="174" name="Google Shape;174;p31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137" y="1336949"/>
            <a:ext cx="7705726" cy="518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57200" y="236181"/>
            <a:ext cx="7620000" cy="944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MỤC TIÊU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57198" y="1184574"/>
            <a:ext cx="7938656" cy="546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None/>
            </a:pP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>
                <a:solidFill>
                  <a:srgbClr val="FF0000"/>
                </a:solidFill>
              </a:rPr>
              <a:t>SỐC</a:t>
            </a:r>
            <a:endParaRPr b="1">
              <a:solidFill>
                <a:srgbClr val="FF0000"/>
              </a:solidFill>
            </a:endParaRPr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None/>
            </a:pP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1.Nắm được cơ chế sốc tuần hoàn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None/>
            </a:pP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2.Hiểu nguyên tắc phân loại sốc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None/>
            </a:pPr>
            <a:r>
              <a:rPr lang="en-US" b="1"/>
              <a:t>CHẤN THƯƠNG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None/>
            </a:pP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3.Chẩn đoán sốc chấn thương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None/>
            </a:pP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4.Tiếp cận ban đầu bệnh nhân chấn thương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None/>
            </a:pP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5.Nắm được nguyên tắc điều trị sốc chấn thương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76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Nguyên nhân sốc chấn thương</a:t>
            </a:r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body" idx="1"/>
          </p:nvPr>
        </p:nvSpPr>
        <p:spPr>
          <a:xfrm>
            <a:off x="457198" y="914403"/>
            <a:ext cx="8154787" cy="594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Sốc mất máu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Sốc không mất máu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rPr lang="en-US" sz="2800"/>
              <a:t>	oSốc tim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rPr lang="en-US" sz="2800"/>
              <a:t>	oChèn ép tim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rPr lang="en-US" sz="2800"/>
              <a:t>	oTràn khí màng phổi áp lực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rPr lang="en-US" sz="2800"/>
              <a:t>	oSốc thần kinh: tổn thương tuỷ cổ, tổn thương tuỷ ngực cao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rPr lang="en-US" sz="2800"/>
              <a:t>	oSốc nhiễm khuẩn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 b="1"/>
              <a:t>ĐA CHẤN THƯƠNG: NHIỀU NGUYÊN NHÂN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>
            <a:spLocks noGrp="1"/>
          </p:cNvSpPr>
          <p:nvPr>
            <p:ph type="title"/>
          </p:nvPr>
        </p:nvSpPr>
        <p:spPr>
          <a:xfrm>
            <a:off x="457200" y="385815"/>
            <a:ext cx="7620000" cy="87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Sốc mất máu </a:t>
            </a:r>
            <a:endParaRPr/>
          </a:p>
        </p:txBody>
      </p:sp>
      <p:pic>
        <p:nvPicPr>
          <p:cNvPr id="186" name="Google Shape;186;p33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225" y="1363288"/>
            <a:ext cx="3584637" cy="2543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1975" y="997526"/>
            <a:ext cx="3907502" cy="2826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 descr="Picture 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25090" y="4006736"/>
            <a:ext cx="4294218" cy="276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>
            <a:spLocks noGrp="1"/>
          </p:cNvSpPr>
          <p:nvPr>
            <p:ph type="title"/>
          </p:nvPr>
        </p:nvSpPr>
        <p:spPr>
          <a:xfrm>
            <a:off x="457200" y="103181"/>
            <a:ext cx="7620000" cy="811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Sốc mất máu</a:t>
            </a:r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body" idx="1"/>
          </p:nvPr>
        </p:nvSpPr>
        <p:spPr>
          <a:xfrm>
            <a:off x="307573" y="847900"/>
            <a:ext cx="8420791" cy="5852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</a:t>
            </a:r>
            <a:r>
              <a:rPr lang="en-US" sz="2400"/>
              <a:t>Định nghĩa: Sự thiếu hụt cấp tính V tuần hoàn</a:t>
            </a:r>
            <a:endParaRPr sz="2400"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/>
              <a:t> Ước tính thể tích máu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	o Người lớn 7% trọng lượng (70ml/kg). Vd: </a:t>
            </a:r>
            <a:r>
              <a:rPr lang="en-US" b="1"/>
              <a:t>70kg </a:t>
            </a:r>
            <a:r>
              <a:rPr lang="en-US" sz="2400"/>
              <a:t>khoảng</a:t>
            </a:r>
            <a:r>
              <a:rPr lang="en-US" b="1"/>
              <a:t> 5 lít máu</a:t>
            </a:r>
            <a:endParaRPr b="1"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	o Trẻ em 8- 9% trọng lượng (80-90ml/kg). Vd: </a:t>
            </a:r>
            <a:r>
              <a:rPr lang="en-US" b="1"/>
              <a:t>20kg </a:t>
            </a:r>
            <a:r>
              <a:rPr lang="en-US" sz="2400"/>
              <a:t>khoảng</a:t>
            </a:r>
            <a:r>
              <a:rPr lang="en-US" b="1"/>
              <a:t>1,6-1,8 lít máu</a:t>
            </a:r>
            <a:endParaRPr b="1"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	oBéo phì: tính theo cân nặng lý tưởng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/>
              <a:t> Xử trí: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	o Xác định vị trí mất máu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	o Cầm máu tức thì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>
            <a:spLocks noGrp="1"/>
          </p:cNvSpPr>
          <p:nvPr>
            <p:ph type="title"/>
          </p:nvPr>
        </p:nvSpPr>
        <p:spPr>
          <a:xfrm>
            <a:off x="457200" y="103181"/>
            <a:ext cx="7620000" cy="861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Diễn tiến sốc mất máu </a:t>
            </a:r>
            <a:endParaRPr/>
          </a:p>
        </p:txBody>
      </p:sp>
      <p:pic>
        <p:nvPicPr>
          <p:cNvPr id="200" name="Google Shape;200;p3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350" y="1257737"/>
            <a:ext cx="8210551" cy="4010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5"/>
          <p:cNvSpPr txBox="1"/>
          <p:nvPr/>
        </p:nvSpPr>
        <p:spPr>
          <a:xfrm>
            <a:off x="232756" y="5602778"/>
            <a:ext cx="8212974" cy="955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Diễn tiến xuất huyết phụ thuộc vào mức độ xuất huyết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>
            <a:spLocks noGrp="1"/>
          </p:cNvSpPr>
          <p:nvPr>
            <p:ph type="title"/>
          </p:nvPr>
        </p:nvSpPr>
        <p:spPr>
          <a:xfrm>
            <a:off x="0" y="103182"/>
            <a:ext cx="8512234" cy="777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Tổn thương mô mềm và huyết động</a:t>
            </a:r>
            <a:endParaRPr/>
          </a:p>
        </p:txBody>
      </p:sp>
      <p:sp>
        <p:nvSpPr>
          <p:cNvPr id="207" name="Google Shape;207;p36"/>
          <p:cNvSpPr txBox="1">
            <a:spLocks noGrp="1"/>
          </p:cNvSpPr>
          <p:nvPr>
            <p:ph type="body" idx="1"/>
          </p:nvPr>
        </p:nvSpPr>
        <p:spPr>
          <a:xfrm>
            <a:off x="0" y="864525"/>
            <a:ext cx="6151419" cy="553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/>
              <a:t> Mất máu tại vị trí tổn thương</a:t>
            </a:r>
            <a:endParaRPr/>
          </a:p>
          <a:p>
            <a:pPr marL="228600" lvl="0" indent="-114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	o Gãy xương chày, cánh tay: 750 ml máu</a:t>
            </a:r>
            <a:endParaRPr/>
          </a:p>
          <a:p>
            <a:pPr marL="228600" lvl="0" indent="-114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	o Gãy xương đùi: 1500 ml máu</a:t>
            </a:r>
            <a:endParaRPr/>
          </a:p>
          <a:p>
            <a:pPr marL="228600" lvl="0" indent="-114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	o Gãy khung chậu: vài lít máu sau phúc mạc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/>
              <a:t> Thoát dịch vào mô kẽ</a:t>
            </a:r>
            <a:endParaRPr/>
          </a:p>
          <a:p>
            <a:pPr marL="228600" lvl="0" indent="-114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	oTổn thương mô giải phóng hoá chất trung gian, cytokines làm tổn thương tế bào nội mô mạch máu gây tăng tính thấm thành mạch </a:t>
            </a:r>
            <a:endParaRPr/>
          </a:p>
        </p:txBody>
      </p:sp>
      <p:pic>
        <p:nvPicPr>
          <p:cNvPr id="208" name="Google Shape;208;p36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6995" y="1056236"/>
            <a:ext cx="2914651" cy="188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6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3532389"/>
            <a:ext cx="2857500" cy="268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>
            <a:spLocks noGrp="1"/>
          </p:cNvSpPr>
          <p:nvPr>
            <p:ph type="title"/>
          </p:nvPr>
        </p:nvSpPr>
        <p:spPr>
          <a:xfrm>
            <a:off x="457200" y="385806"/>
            <a:ext cx="7620000" cy="84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Phân độ sốc mất máu </a:t>
            </a:r>
            <a:endParaRPr/>
          </a:p>
        </p:txBody>
      </p:sp>
      <p:pic>
        <p:nvPicPr>
          <p:cNvPr id="215" name="Google Shape;215;p37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088" y="1584337"/>
            <a:ext cx="8505826" cy="488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>
            <a:spLocks noGrp="1"/>
          </p:cNvSpPr>
          <p:nvPr>
            <p:ph type="title"/>
          </p:nvPr>
        </p:nvSpPr>
        <p:spPr>
          <a:xfrm>
            <a:off x="457200" y="618557"/>
            <a:ext cx="7620000" cy="74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Phân độ sốc mất máu</a:t>
            </a:r>
            <a:endParaRPr/>
          </a:p>
        </p:txBody>
      </p:sp>
      <p:sp>
        <p:nvSpPr>
          <p:cNvPr id="221" name="Google Shape;221;p38"/>
          <p:cNvSpPr txBox="1">
            <a:spLocks noGrp="1"/>
          </p:cNvSpPr>
          <p:nvPr>
            <p:ph type="body" idx="1"/>
          </p:nvPr>
        </p:nvSpPr>
        <p:spPr>
          <a:xfrm>
            <a:off x="282632" y="1612654"/>
            <a:ext cx="8129849" cy="5303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Đáp ứng bù trừ của mỗi BN với tình trạng mất máu cấp không giống nhau, phụ thuộc vào: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rPr lang="en-US" sz="2800"/>
              <a:t>	o Tuổi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rPr lang="en-US" sz="2800"/>
              <a:t>	o Độ nặng, dạng và vị trí tổn thương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rPr lang="en-US" sz="2800"/>
              <a:t>	o Thời gian từ lúc chấn thương đến khi điều trị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rPr lang="en-US" sz="2800"/>
              <a:t>	o Dịch truyền trước khi đến bệnh viện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rPr lang="en-US" sz="2800"/>
              <a:t>	oThuốc điều trị bệnh mạn tính trước đó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>
            <a:spLocks noGrp="1"/>
          </p:cNvSpPr>
          <p:nvPr>
            <p:ph type="title"/>
          </p:nvPr>
        </p:nvSpPr>
        <p:spPr>
          <a:xfrm>
            <a:off x="457198" y="103182"/>
            <a:ext cx="8154787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Tam giác tử vong (the lethal triad) </a:t>
            </a:r>
            <a:endParaRPr/>
          </a:p>
        </p:txBody>
      </p:sp>
      <p:pic>
        <p:nvPicPr>
          <p:cNvPr id="227" name="Google Shape;227;p39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" y="1496289"/>
            <a:ext cx="7363433" cy="503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>
            <a:spLocks noGrp="1"/>
          </p:cNvSpPr>
          <p:nvPr>
            <p:ph type="title"/>
          </p:nvPr>
        </p:nvSpPr>
        <p:spPr>
          <a:xfrm>
            <a:off x="457199" y="103182"/>
            <a:ext cx="7955282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Tiếp cận bệnh nhân chấn thương </a:t>
            </a:r>
            <a:endParaRPr/>
          </a:p>
        </p:txBody>
      </p:sp>
      <p:pic>
        <p:nvPicPr>
          <p:cNvPr id="233" name="Google Shape;233;p40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6875" y="1429788"/>
            <a:ext cx="6858001" cy="463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80"/>
              <a:buFont typeface="Arial"/>
              <a:buNone/>
            </a:pPr>
            <a:r>
              <a:rPr lang="en-US" sz="3680"/>
              <a:t>Tiếp cận BN chấn thươngmột cách hệ thống</a:t>
            </a:r>
            <a:endParaRPr/>
          </a:p>
        </p:txBody>
      </p:sp>
      <p:sp>
        <p:nvSpPr>
          <p:cNvPr id="239" name="Google Shape;239;p41"/>
          <p:cNvSpPr txBox="1">
            <a:spLocks noGrp="1"/>
          </p:cNvSpPr>
          <p:nvPr>
            <p:ph type="body" idx="1"/>
          </p:nvPr>
        </p:nvSpPr>
        <p:spPr>
          <a:xfrm>
            <a:off x="939325" y="1263534"/>
            <a:ext cx="7620001" cy="5594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1. Chuẩn bị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2. Phân loại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 b="1"/>
              <a:t>3. Đánh giá ban đầu (ABCDE)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4. Hồi sức ban đầu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5. Phương tiện hỗ trợ đánh giá ban đầu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6. Cân nhắc chuyển tuyến trên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 b="1"/>
              <a:t>7. Đánh giá lần hai (đánh giá toàn diện)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8. Phương tiện hỗ trợ đánh giá lần hai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9. Theo dõi sau hồi sức, đánh giá lại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 b="1"/>
              <a:t>10. Điều trị triệt để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Sốc là gì?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None/>
            </a:pPr>
            <a:r>
              <a:rPr lang="en-US" b="1"/>
              <a:t>Định nghĩa: sốc là một dạng suy tuần hoàn toàn thân cấp tính, đe doạ tính mạng, là một tình trạng mà </a:t>
            </a:r>
            <a:r>
              <a:rPr lang="en-US" i="1"/>
              <a:t>hệ tuần hoàn không có khả năng </a:t>
            </a:r>
            <a:r>
              <a:rPr lang="en-US" i="1">
                <a:solidFill>
                  <a:srgbClr val="FF0000"/>
                </a:solidFill>
              </a:rPr>
              <a:t>cung cấp đủ oxy cho nhu cầu của mô</a:t>
            </a:r>
            <a:r>
              <a:rPr lang="en-US" i="1"/>
              <a:t>, gây rối loạn chức năng tế bào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777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Đánh giá ban đầu (ABCDEs)</a:t>
            </a:r>
            <a:endParaRPr/>
          </a:p>
        </p:txBody>
      </p:sp>
      <p:sp>
        <p:nvSpPr>
          <p:cNvPr id="245" name="Google Shape;245;p42"/>
          <p:cNvSpPr txBox="1">
            <a:spLocks noGrp="1"/>
          </p:cNvSpPr>
          <p:nvPr>
            <p:ph type="body" idx="1"/>
          </p:nvPr>
        </p:nvSpPr>
        <p:spPr>
          <a:xfrm>
            <a:off x="199505" y="781401"/>
            <a:ext cx="4754880" cy="60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 b="1"/>
              <a:t> </a:t>
            </a:r>
            <a:r>
              <a:rPr lang="en-US">
                <a:solidFill>
                  <a:srgbClr val="FF0000"/>
                </a:solidFill>
              </a:rPr>
              <a:t>A</a:t>
            </a:r>
            <a:r>
              <a:rPr lang="en-US" b="0"/>
              <a:t>irway maintenance and cervical spine protection</a:t>
            </a:r>
            <a:endParaRPr b="0"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 b="1">
                <a:solidFill>
                  <a:srgbClr val="FF0000"/>
                </a:solidFill>
              </a:rPr>
              <a:t>B</a:t>
            </a:r>
            <a:r>
              <a:rPr lang="en-US" b="0">
                <a:solidFill>
                  <a:srgbClr val="002060"/>
                </a:solidFill>
              </a:rPr>
              <a:t>reathing and ventilation</a:t>
            </a:r>
            <a:endParaRPr b="0">
              <a:solidFill>
                <a:srgbClr val="002060"/>
              </a:solidFill>
            </a:endParaRPr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 b="1">
                <a:solidFill>
                  <a:srgbClr val="FF0000"/>
                </a:solidFill>
              </a:rPr>
              <a:t>C</a:t>
            </a:r>
            <a:r>
              <a:rPr lang="en-US" b="0">
                <a:solidFill>
                  <a:srgbClr val="002060"/>
                </a:solidFill>
              </a:rPr>
              <a:t>irculation with hemorrhage control	</a:t>
            </a:r>
            <a:endParaRPr b="0">
              <a:solidFill>
                <a:srgbClr val="002060"/>
              </a:solidFill>
            </a:endParaRPr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 b="1">
                <a:solidFill>
                  <a:srgbClr val="FF0000"/>
                </a:solidFill>
              </a:rPr>
              <a:t>D</a:t>
            </a:r>
            <a:r>
              <a:rPr lang="en-US" b="0">
                <a:solidFill>
                  <a:srgbClr val="002060"/>
                </a:solidFill>
              </a:rPr>
              <a:t>isability: neurologic status		</a:t>
            </a:r>
            <a:endParaRPr b="0">
              <a:solidFill>
                <a:srgbClr val="002060"/>
              </a:solidFill>
            </a:endParaRPr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 b="1">
                <a:solidFill>
                  <a:srgbClr val="FF0000"/>
                </a:solidFill>
              </a:rPr>
              <a:t>E</a:t>
            </a:r>
            <a:r>
              <a:rPr lang="en-US" b="0">
                <a:solidFill>
                  <a:srgbClr val="002060"/>
                </a:solidFill>
              </a:rPr>
              <a:t>xposure/</a:t>
            </a:r>
            <a:r>
              <a:rPr lang="en-US" sz="2400" b="1">
                <a:solidFill>
                  <a:srgbClr val="FF0000"/>
                </a:solidFill>
              </a:rPr>
              <a:t>E</a:t>
            </a:r>
            <a:r>
              <a:rPr lang="en-US" b="0">
                <a:solidFill>
                  <a:srgbClr val="002060"/>
                </a:solidFill>
              </a:rPr>
              <a:t>nvironment control: completely undress the pt, but prevent hypothermia</a:t>
            </a:r>
            <a:r>
              <a:rPr lang="en-US">
                <a:solidFill>
                  <a:srgbClr val="002060"/>
                </a:solidFill>
              </a:rPr>
              <a:t>	</a:t>
            </a:r>
            <a:endParaRPr/>
          </a:p>
        </p:txBody>
      </p:sp>
      <p:sp>
        <p:nvSpPr>
          <p:cNvPr id="246" name="Google Shape;246;p42"/>
          <p:cNvSpPr txBox="1"/>
          <p:nvPr/>
        </p:nvSpPr>
        <p:spPr>
          <a:xfrm>
            <a:off x="5353396" y="831276"/>
            <a:ext cx="3125587" cy="472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Đường thở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Hô hấp và thông khí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Tuần hoàn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Thần kinh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Bộc lộ toàn thân</a:t>
            </a:r>
            <a:r>
              <a:rPr lang="en-US" sz="2400" b="1" i="0" u="none" strike="noStrike" cap="none">
                <a:solidFill>
                  <a:srgbClr val="292934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endParaRPr/>
          </a:p>
        </p:txBody>
      </p:sp>
      <p:cxnSp>
        <p:nvCxnSpPr>
          <p:cNvPr id="247" name="Google Shape;247;p42"/>
          <p:cNvCxnSpPr/>
          <p:nvPr/>
        </p:nvCxnSpPr>
        <p:spPr>
          <a:xfrm>
            <a:off x="5138048" y="998329"/>
            <a:ext cx="15833" cy="5809796"/>
          </a:xfrm>
          <a:prstGeom prst="straightConnector1">
            <a:avLst/>
          </a:prstGeom>
          <a:noFill/>
          <a:ln w="28575" cap="flat" cmpd="sng">
            <a:solidFill>
              <a:srgbClr val="29293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>
            <a:spLocks noGrp="1"/>
          </p:cNvSpPr>
          <p:nvPr>
            <p:ph type="title"/>
          </p:nvPr>
        </p:nvSpPr>
        <p:spPr>
          <a:xfrm>
            <a:off x="457200" y="435681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80"/>
              <a:buFont typeface="Arial"/>
              <a:buNone/>
            </a:pPr>
            <a:r>
              <a:rPr lang="en-US" sz="3680"/>
              <a:t>A: Duy trì đường thở, bảo vệ cột sống cổ</a:t>
            </a:r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body" idx="1"/>
          </p:nvPr>
        </p:nvSpPr>
        <p:spPr>
          <a:xfrm>
            <a:off x="457200" y="1778911"/>
            <a:ext cx="7620000" cy="5037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Cố định cột sống cổ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Đánh giá tắc nghẽn đường thở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Thủ thuật ngửa đầu nâng cằm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Thủ thuật kéo hàm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Lấy bỏ dị vật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Đặt ống thông miệng hầu, mũi hầu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Đặt nội khí quản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80"/>
              <a:buFont typeface="Arial"/>
              <a:buNone/>
            </a:pPr>
            <a:r>
              <a:rPr lang="en-US" sz="3680"/>
              <a:t>A: Duy trì đường thở, bảo vệ cột sống cổ </a:t>
            </a:r>
            <a:endParaRPr/>
          </a:p>
        </p:txBody>
      </p:sp>
      <p:pic>
        <p:nvPicPr>
          <p:cNvPr id="259" name="Google Shape;259;p44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7912" y="1515325"/>
            <a:ext cx="6829426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>
            <a:spLocks noGrp="1"/>
          </p:cNvSpPr>
          <p:nvPr>
            <p:ph type="title"/>
          </p:nvPr>
        </p:nvSpPr>
        <p:spPr>
          <a:xfrm>
            <a:off x="266007" y="2098181"/>
            <a:ext cx="2626823" cy="2540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Airway</a:t>
            </a:r>
            <a:b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/>
              <a:t>Ngửa đầu nâng cằm</a:t>
            </a:r>
            <a:br>
              <a:rPr lang="en-US" sz="3200"/>
            </a:br>
            <a:r>
              <a:rPr lang="en-US" sz="3200"/>
              <a:t>Kéo hàm </a:t>
            </a:r>
            <a:endParaRPr/>
          </a:p>
        </p:txBody>
      </p:sp>
      <p:pic>
        <p:nvPicPr>
          <p:cNvPr id="265" name="Google Shape;265;p4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9712" y="442864"/>
            <a:ext cx="5413232" cy="603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>
            <a:spLocks noGrp="1"/>
          </p:cNvSpPr>
          <p:nvPr>
            <p:ph type="title"/>
          </p:nvPr>
        </p:nvSpPr>
        <p:spPr>
          <a:xfrm>
            <a:off x="457200" y="382383"/>
            <a:ext cx="7620000" cy="997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Đặt mặt nạ thanh quản </a:t>
            </a:r>
            <a:endParaRPr/>
          </a:p>
        </p:txBody>
      </p:sp>
      <p:pic>
        <p:nvPicPr>
          <p:cNvPr id="271" name="Google Shape;271;p46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588" y="1884725"/>
            <a:ext cx="7934326" cy="401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>
            <a:spLocks noGrp="1"/>
          </p:cNvSpPr>
          <p:nvPr>
            <p:ph type="title"/>
          </p:nvPr>
        </p:nvSpPr>
        <p:spPr>
          <a:xfrm>
            <a:off x="199504" y="332507"/>
            <a:ext cx="8296104" cy="91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Nội khí quản- mở màng nhẫn giáp </a:t>
            </a:r>
            <a:endParaRPr/>
          </a:p>
        </p:txBody>
      </p:sp>
      <p:pic>
        <p:nvPicPr>
          <p:cNvPr id="277" name="Google Shape;277;p47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763" y="2094807"/>
            <a:ext cx="3609975" cy="3922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7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6486" y="1562792"/>
            <a:ext cx="4222867" cy="5070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92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Mở màng nhẫn giáp </a:t>
            </a:r>
            <a:endParaRPr/>
          </a:p>
        </p:txBody>
      </p:sp>
      <p:pic>
        <p:nvPicPr>
          <p:cNvPr id="284" name="Google Shape;284;p48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0213" y="1034663"/>
            <a:ext cx="5743576" cy="568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B: Hô hấp và thông khí</a:t>
            </a:r>
            <a:endParaRPr/>
          </a:p>
        </p:txBody>
      </p:sp>
      <p:sp>
        <p:nvSpPr>
          <p:cNvPr id="290" name="Google Shape;290;p49"/>
          <p:cNvSpPr txBox="1">
            <a:spLocks noGrp="1"/>
          </p:cNvSpPr>
          <p:nvPr>
            <p:ph type="body" idx="1"/>
          </p:nvPr>
        </p:nvSpPr>
        <p:spPr>
          <a:xfrm>
            <a:off x="457199" y="1047403"/>
            <a:ext cx="3981798" cy="535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/>
              <a:t> </a:t>
            </a:r>
            <a:r>
              <a:rPr lang="en-US" b="1"/>
              <a:t>Đánh giá</a:t>
            </a:r>
            <a:endParaRPr b="1"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oBộc lộ cổ, ngực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oQuan sát di động lồng ngực, cơ hô hấp phụ, tổn thương, tần số thở và kiểu thở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oSờ, gõ vùng ngực xác định vùng đục, vang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oNghe phổi hai bên </a:t>
            </a:r>
            <a:endParaRPr/>
          </a:p>
        </p:txBody>
      </p:sp>
      <p:sp>
        <p:nvSpPr>
          <p:cNvPr id="291" name="Google Shape;291;p49"/>
          <p:cNvSpPr txBox="1"/>
          <p:nvPr/>
        </p:nvSpPr>
        <p:spPr>
          <a:xfrm>
            <a:off x="4555373" y="1047403"/>
            <a:ext cx="3557849" cy="352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❑"/>
            </a:pPr>
            <a:r>
              <a:rPr lang="en-US"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Can thiệp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oCung cấp oxy bằng bóng, mask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oGiải áp khi có tràn khí áp lực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oTheo dõi CO2, SpO2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"/>
          <p:cNvSpPr txBox="1">
            <a:spLocks noGrp="1"/>
          </p:cNvSpPr>
          <p:nvPr>
            <p:ph type="title"/>
          </p:nvPr>
        </p:nvSpPr>
        <p:spPr>
          <a:xfrm>
            <a:off x="490450" y="635196"/>
            <a:ext cx="7620001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Thông khí bằng bóng, mask </a:t>
            </a:r>
            <a:endParaRPr/>
          </a:p>
        </p:txBody>
      </p:sp>
      <p:pic>
        <p:nvPicPr>
          <p:cNvPr id="297" name="Google Shape;297;p50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338" y="2049074"/>
            <a:ext cx="7934326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1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844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Tràn khí màng phổi áp lực </a:t>
            </a:r>
            <a:endParaRPr/>
          </a:p>
        </p:txBody>
      </p:sp>
      <p:sp>
        <p:nvSpPr>
          <p:cNvPr id="303" name="Google Shape;303;p51"/>
          <p:cNvSpPr txBox="1">
            <a:spLocks noGrp="1"/>
          </p:cNvSpPr>
          <p:nvPr>
            <p:ph type="body" idx="1"/>
          </p:nvPr>
        </p:nvSpPr>
        <p:spPr>
          <a:xfrm>
            <a:off x="457200" y="5120637"/>
            <a:ext cx="7620000" cy="1429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rPr lang="en-US" sz="2000" b="1"/>
              <a:t>TCLS: </a:t>
            </a:r>
            <a:r>
              <a:rPr lang="en-US" b="0"/>
              <a:t>đau ngực cấp, suy hô hấp cấp, xanh tím, tăng TS tim, tụt huyết áp, tràn khí dưới da, gõ vang, giảm/mất âm phế bào, khí quản lệch, lồng ngực phồng 1 bên, TM cổ nổi</a:t>
            </a:r>
            <a:endParaRPr/>
          </a:p>
        </p:txBody>
      </p:sp>
      <p:pic>
        <p:nvPicPr>
          <p:cNvPr id="304" name="Google Shape;304;p51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813" y="1041437"/>
            <a:ext cx="3699597" cy="414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1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8872" y="1058054"/>
            <a:ext cx="3620958" cy="3846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Sốc là gì? </a:t>
            </a:r>
            <a:endParaRPr/>
          </a:p>
        </p:txBody>
      </p:sp>
      <p:pic>
        <p:nvPicPr>
          <p:cNvPr id="78" name="Google Shape;78;p16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157639"/>
            <a:ext cx="7620000" cy="382372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914400" y="5267144"/>
            <a:ext cx="7182195" cy="90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DO2= </a:t>
            </a:r>
            <a:r>
              <a:rPr lang="en-US" sz="2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Cardiac output x CaO2</a:t>
            </a:r>
            <a:endParaRPr sz="1800" b="0" i="0" u="none" strike="noStrike" cap="none">
              <a:solidFill>
                <a:srgbClr val="29293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CaO2= </a:t>
            </a:r>
            <a:r>
              <a:rPr lang="en-US" sz="2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[(1,39 x Hb x SaO2)+(PaO2 x 0,003)]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2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Tràn khí màng phổi áp lực </a:t>
            </a:r>
            <a:endParaRPr/>
          </a:p>
        </p:txBody>
      </p:sp>
      <p:sp>
        <p:nvSpPr>
          <p:cNvPr id="311" name="Google Shape;311;p52"/>
          <p:cNvSpPr txBox="1">
            <a:spLocks noGrp="1"/>
          </p:cNvSpPr>
          <p:nvPr>
            <p:ph type="body" idx="1"/>
          </p:nvPr>
        </p:nvSpPr>
        <p:spPr>
          <a:xfrm>
            <a:off x="623449" y="5519649"/>
            <a:ext cx="7620001" cy="104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lang="en-US" sz="2000"/>
              <a:t> Dấu hiệu </a:t>
            </a:r>
            <a:r>
              <a:rPr lang="en-US" b="1" i="1"/>
              <a:t>“tầng bình lưu” (stratosphere sign) trên siêu âm chẩn đoán tràn khí màng phổi ở chế độ M-mode</a:t>
            </a:r>
            <a:endParaRPr/>
          </a:p>
        </p:txBody>
      </p:sp>
      <p:pic>
        <p:nvPicPr>
          <p:cNvPr id="312" name="Google Shape;312;p52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377" y="1862049"/>
            <a:ext cx="3372977" cy="2748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2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3483" y="1138674"/>
            <a:ext cx="4339245" cy="424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>
            <a:spLocks noGrp="1"/>
          </p:cNvSpPr>
          <p:nvPr>
            <p:ph type="title"/>
          </p:nvPr>
        </p:nvSpPr>
        <p:spPr>
          <a:xfrm>
            <a:off x="457200" y="169681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80"/>
              <a:buFont typeface="Arial"/>
              <a:buNone/>
            </a:pPr>
            <a:r>
              <a:rPr lang="en-US" sz="3680"/>
              <a:t>Tràn khí màng phổi hở </a:t>
            </a:r>
            <a:br>
              <a:rPr lang="en-US" sz="3680"/>
            </a:br>
            <a:r>
              <a:rPr lang="en-US" sz="3680"/>
              <a:t>Open pneumothorax </a:t>
            </a:r>
            <a:endParaRPr/>
          </a:p>
        </p:txBody>
      </p:sp>
      <p:pic>
        <p:nvPicPr>
          <p:cNvPr id="319" name="Google Shape;319;p53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006" y="1982314"/>
            <a:ext cx="4073239" cy="385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3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2122" y="1496289"/>
            <a:ext cx="3840482" cy="5020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 txBox="1">
            <a:spLocks noGrp="1"/>
          </p:cNvSpPr>
          <p:nvPr>
            <p:ph type="title"/>
          </p:nvPr>
        </p:nvSpPr>
        <p:spPr>
          <a:xfrm>
            <a:off x="457200" y="103181"/>
            <a:ext cx="7620000" cy="811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C: Kiểm soát chảy máu</a:t>
            </a:r>
            <a:endParaRPr/>
          </a:p>
        </p:txBody>
      </p:sp>
      <p:sp>
        <p:nvSpPr>
          <p:cNvPr id="326" name="Google Shape;326;p54"/>
          <p:cNvSpPr txBox="1">
            <a:spLocks noGrp="1"/>
          </p:cNvSpPr>
          <p:nvPr>
            <p:ph type="body" idx="1"/>
          </p:nvPr>
        </p:nvSpPr>
        <p:spPr>
          <a:xfrm>
            <a:off x="232756" y="980901"/>
            <a:ext cx="4056611" cy="5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/>
              <a:t> Đánh giá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O Xác định nguồn mất máu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O Đánh giá tri giác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O Đánh giá mạch: tần số, dạng, mạch nghịch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O Màu sắc da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O Đo huyết áp (nếu thời gian cho phép) </a:t>
            </a:r>
            <a:endParaRPr/>
          </a:p>
        </p:txBody>
      </p:sp>
      <p:sp>
        <p:nvSpPr>
          <p:cNvPr id="327" name="Google Shape;327;p54"/>
          <p:cNvSpPr txBox="1"/>
          <p:nvPr/>
        </p:nvSpPr>
        <p:spPr>
          <a:xfrm>
            <a:off x="4322617" y="980902"/>
            <a:ext cx="4039987" cy="5192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❑"/>
            </a:pPr>
            <a:r>
              <a:rPr lang="en-US"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Can thiệp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 Băng ép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 Xác định và can thiệp nếu có xuất huyết nội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 Thiết lập 2 đường truyền tĩnh mạch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 Rút máu xét nghiệm: CTM, nhóm máu ...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 Ngừa hạ thân nhiệt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5"/>
          <p:cNvSpPr txBox="1">
            <a:spLocks noGrp="1"/>
          </p:cNvSpPr>
          <p:nvPr>
            <p:ph type="title"/>
          </p:nvPr>
        </p:nvSpPr>
        <p:spPr>
          <a:xfrm>
            <a:off x="-1" y="103182"/>
            <a:ext cx="8661863" cy="87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C: Thiết lập đường truyền tĩnh mạch</a:t>
            </a:r>
            <a:endParaRPr/>
          </a:p>
        </p:txBody>
      </p:sp>
      <p:sp>
        <p:nvSpPr>
          <p:cNvPr id="333" name="Google Shape;333;p55"/>
          <p:cNvSpPr txBox="1">
            <a:spLocks noGrp="1"/>
          </p:cNvSpPr>
          <p:nvPr>
            <p:ph type="body" idx="1"/>
          </p:nvPr>
        </p:nvSpPr>
        <p:spPr>
          <a:xfrm>
            <a:off x="-1" y="997526"/>
            <a:ext cx="5286897" cy="5860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/>
              <a:t> Hai đường truyền TM ngoại biên lớn (16-gauge)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/>
              <a:t> Đường truyền TM trung tâm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/>
              <a:t> Đường truyền TM trong xương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/>
              <a:t> Bộc lộ tĩnh mạch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/>
              <a:t> Xét nghiệm: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/>
              <a:t> Nhóm máu, phản ứng chéo, độc chất, khí máu động mạch, thai kỳ (tất cả phụ nữ trong tuổi sinh sản) </a:t>
            </a:r>
            <a:endParaRPr/>
          </a:p>
        </p:txBody>
      </p:sp>
      <p:pic>
        <p:nvPicPr>
          <p:cNvPr id="334" name="Google Shape;334;p5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3374" y="911455"/>
            <a:ext cx="2619376" cy="331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5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40002" y="4256116"/>
            <a:ext cx="2619376" cy="2502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>
            <a:spLocks noGrp="1"/>
          </p:cNvSpPr>
          <p:nvPr>
            <p:ph type="title"/>
          </p:nvPr>
        </p:nvSpPr>
        <p:spPr>
          <a:xfrm>
            <a:off x="315883" y="103182"/>
            <a:ext cx="8329354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920"/>
              <a:buFont typeface="Arial"/>
              <a:buNone/>
            </a:pPr>
            <a:r>
              <a:rPr lang="en-US" sz="3920"/>
              <a:t>Vị trí mất máu </a:t>
            </a:r>
            <a:br>
              <a:rPr lang="en-US" sz="3920"/>
            </a:br>
            <a:r>
              <a:rPr lang="en-US" sz="3528" b="0"/>
              <a:t>ON THE FLOOR AND FOUR MORE </a:t>
            </a:r>
            <a:endParaRPr/>
          </a:p>
        </p:txBody>
      </p:sp>
      <p:pic>
        <p:nvPicPr>
          <p:cNvPr id="341" name="Google Shape;341;p56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8676" y="1321723"/>
            <a:ext cx="5187142" cy="524533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6"/>
          <p:cNvSpPr txBox="1"/>
          <p:nvPr/>
        </p:nvSpPr>
        <p:spPr>
          <a:xfrm>
            <a:off x="498749" y="1446415"/>
            <a:ext cx="1263536" cy="437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NGỰC</a:t>
            </a:r>
            <a:endParaRPr/>
          </a:p>
        </p:txBody>
      </p:sp>
      <p:sp>
        <p:nvSpPr>
          <p:cNvPr id="343" name="Google Shape;343;p56"/>
          <p:cNvSpPr txBox="1"/>
          <p:nvPr/>
        </p:nvSpPr>
        <p:spPr>
          <a:xfrm>
            <a:off x="365750" y="4355869"/>
            <a:ext cx="1479666" cy="437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CHẬU</a:t>
            </a:r>
            <a:endParaRPr/>
          </a:p>
        </p:txBody>
      </p:sp>
      <p:sp>
        <p:nvSpPr>
          <p:cNvPr id="344" name="Google Shape;344;p56"/>
          <p:cNvSpPr txBox="1"/>
          <p:nvPr/>
        </p:nvSpPr>
        <p:spPr>
          <a:xfrm>
            <a:off x="7165571" y="1695795"/>
            <a:ext cx="1296786" cy="437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BỤNG</a:t>
            </a:r>
            <a:endParaRPr/>
          </a:p>
        </p:txBody>
      </p:sp>
      <p:sp>
        <p:nvSpPr>
          <p:cNvPr id="345" name="Google Shape;345;p56"/>
          <p:cNvSpPr txBox="1"/>
          <p:nvPr/>
        </p:nvSpPr>
        <p:spPr>
          <a:xfrm>
            <a:off x="6184670" y="4305992"/>
            <a:ext cx="2161310" cy="437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XƯƠNG ĐÙI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>
            <a:spLocks noGrp="1"/>
          </p:cNvSpPr>
          <p:nvPr>
            <p:ph type="title"/>
          </p:nvPr>
        </p:nvSpPr>
        <p:spPr>
          <a:xfrm>
            <a:off x="365759" y="103182"/>
            <a:ext cx="7711442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80"/>
              <a:buFont typeface="Arial"/>
              <a:buNone/>
            </a:pPr>
            <a:r>
              <a:rPr lang="en-US" sz="3680"/>
              <a:t>Focused Assessment Sonography in Trauma (FAST) </a:t>
            </a:r>
            <a:endParaRPr/>
          </a:p>
        </p:txBody>
      </p:sp>
      <p:sp>
        <p:nvSpPr>
          <p:cNvPr id="351" name="Google Shape;351;p57"/>
          <p:cNvSpPr txBox="1">
            <a:spLocks noGrp="1"/>
          </p:cNvSpPr>
          <p:nvPr>
            <p:ph type="body" idx="1"/>
          </p:nvPr>
        </p:nvSpPr>
        <p:spPr>
          <a:xfrm>
            <a:off x="457200" y="5403272"/>
            <a:ext cx="7620000" cy="99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lang="en-US" sz="2000"/>
              <a:t> </a:t>
            </a:r>
            <a:r>
              <a:rPr lang="en-US" sz="2400"/>
              <a:t>FAST có độ nhạy, độ đặc hiệu, độ chính xác tương tự thủ thuật mở phúc mạc chẩn đoán (DPL)</a:t>
            </a:r>
            <a:endParaRPr/>
          </a:p>
        </p:txBody>
      </p:sp>
      <p:pic>
        <p:nvPicPr>
          <p:cNvPr id="352" name="Google Shape;352;p57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263" y="1679171"/>
            <a:ext cx="3541224" cy="3341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7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6858" y="1495687"/>
            <a:ext cx="4339243" cy="366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>
            <a:spLocks noGrp="1"/>
          </p:cNvSpPr>
          <p:nvPr>
            <p:ph type="title"/>
          </p:nvPr>
        </p:nvSpPr>
        <p:spPr>
          <a:xfrm>
            <a:off x="457200" y="319307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80"/>
              <a:buFont typeface="Arial"/>
              <a:buNone/>
            </a:pPr>
            <a:r>
              <a:rPr lang="en-US" sz="3680"/>
              <a:t>Focused Assessment Sonography in Trauma (FAST) </a:t>
            </a:r>
            <a:endParaRPr/>
          </a:p>
        </p:txBody>
      </p:sp>
      <p:sp>
        <p:nvSpPr>
          <p:cNvPr id="359" name="Google Shape;359;p58"/>
          <p:cNvSpPr txBox="1">
            <a:spLocks noGrp="1"/>
          </p:cNvSpPr>
          <p:nvPr>
            <p:ph type="body" idx="1"/>
          </p:nvPr>
        </p:nvSpPr>
        <p:spPr>
          <a:xfrm>
            <a:off x="540328" y="5419897"/>
            <a:ext cx="7620001" cy="83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marR="0" lvl="0" indent="-114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Noto Sans Symbols"/>
              <a:buNone/>
            </a:pP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Mặt cắt dưới sườn</a:t>
            </a:r>
            <a:endParaRPr/>
          </a:p>
        </p:txBody>
      </p:sp>
      <p:pic>
        <p:nvPicPr>
          <p:cNvPr id="360" name="Google Shape;360;p58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575" y="2177935"/>
            <a:ext cx="3451277" cy="2660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8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7352" y="1745672"/>
            <a:ext cx="4719292" cy="357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>
            <a:spLocks noGrp="1"/>
          </p:cNvSpPr>
          <p:nvPr>
            <p:ph type="title"/>
          </p:nvPr>
        </p:nvSpPr>
        <p:spPr>
          <a:xfrm>
            <a:off x="457200" y="26943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80"/>
              <a:buFont typeface="Arial"/>
              <a:buNone/>
            </a:pPr>
            <a:r>
              <a:rPr lang="en-US" sz="3680"/>
              <a:t>Focused Assessment Sonography in Trauma (FAST) </a:t>
            </a:r>
            <a:endParaRPr/>
          </a:p>
        </p:txBody>
      </p:sp>
      <p:sp>
        <p:nvSpPr>
          <p:cNvPr id="367" name="Google Shape;367;p59"/>
          <p:cNvSpPr txBox="1">
            <a:spLocks noGrp="1"/>
          </p:cNvSpPr>
          <p:nvPr>
            <p:ph type="body" idx="1"/>
          </p:nvPr>
        </p:nvSpPr>
        <p:spPr>
          <a:xfrm>
            <a:off x="457200" y="5536279"/>
            <a:ext cx="7620000" cy="714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marR="0" lvl="0" indent="-114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Noto Sans Symbols"/>
              <a:buNone/>
            </a:pP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Mặt cắt hạ sườn phải</a:t>
            </a:r>
            <a:endParaRPr/>
          </a:p>
        </p:txBody>
      </p:sp>
      <p:pic>
        <p:nvPicPr>
          <p:cNvPr id="368" name="Google Shape;368;p59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783" y="2011679"/>
            <a:ext cx="3784454" cy="3108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9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6486" y="1995055"/>
            <a:ext cx="4215247" cy="3142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0"/>
          <p:cNvSpPr txBox="1">
            <a:spLocks noGrp="1"/>
          </p:cNvSpPr>
          <p:nvPr>
            <p:ph type="title"/>
          </p:nvPr>
        </p:nvSpPr>
        <p:spPr>
          <a:xfrm>
            <a:off x="457200" y="186307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80"/>
              <a:buFont typeface="Arial"/>
              <a:buNone/>
            </a:pPr>
            <a:r>
              <a:rPr lang="en-US" sz="3680"/>
              <a:t>Focused Assessment Sonography in Trauma (FAST) </a:t>
            </a:r>
            <a:endParaRPr/>
          </a:p>
        </p:txBody>
      </p:sp>
      <p:sp>
        <p:nvSpPr>
          <p:cNvPr id="375" name="Google Shape;375;p60"/>
          <p:cNvSpPr txBox="1">
            <a:spLocks noGrp="1"/>
          </p:cNvSpPr>
          <p:nvPr>
            <p:ph type="body" idx="1"/>
          </p:nvPr>
        </p:nvSpPr>
        <p:spPr>
          <a:xfrm>
            <a:off x="440574" y="5469773"/>
            <a:ext cx="7620001" cy="61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marR="0" lvl="0" indent="-114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Noto Sans Symbols"/>
              <a:buNone/>
            </a:pP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Mặt cắt hạ sườn trái</a:t>
            </a:r>
            <a:endParaRPr/>
          </a:p>
        </p:txBody>
      </p:sp>
      <p:pic>
        <p:nvPicPr>
          <p:cNvPr id="376" name="Google Shape;376;p60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330" y="1828798"/>
            <a:ext cx="3520526" cy="3158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60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3730" y="1828798"/>
            <a:ext cx="4502815" cy="317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1"/>
          <p:cNvSpPr txBox="1">
            <a:spLocks noGrp="1"/>
          </p:cNvSpPr>
          <p:nvPr>
            <p:ph type="title"/>
          </p:nvPr>
        </p:nvSpPr>
        <p:spPr>
          <a:xfrm>
            <a:off x="457200" y="153056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80"/>
              <a:buFont typeface="Arial"/>
              <a:buNone/>
            </a:pPr>
            <a:r>
              <a:rPr lang="en-US" sz="3680"/>
              <a:t>Focused Assessment Sonography in Trauma (FAST) </a:t>
            </a:r>
            <a:endParaRPr/>
          </a:p>
        </p:txBody>
      </p:sp>
      <p:sp>
        <p:nvSpPr>
          <p:cNvPr id="383" name="Google Shape;383;p61"/>
          <p:cNvSpPr txBox="1">
            <a:spLocks noGrp="1"/>
          </p:cNvSpPr>
          <p:nvPr>
            <p:ph type="body" idx="1"/>
          </p:nvPr>
        </p:nvSpPr>
        <p:spPr>
          <a:xfrm>
            <a:off x="457200" y="5336776"/>
            <a:ext cx="7620000" cy="847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marR="0" lvl="0" indent="-114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Noto Sans Symbols"/>
              <a:buNone/>
            </a:pP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Mặt cắt hạ vị</a:t>
            </a:r>
            <a:endParaRPr/>
          </a:p>
        </p:txBody>
      </p:sp>
      <p:pic>
        <p:nvPicPr>
          <p:cNvPr id="384" name="Google Shape;384;p61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091" y="2061550"/>
            <a:ext cx="3694142" cy="2593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1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6734" y="1612669"/>
            <a:ext cx="4341236" cy="339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Sốc là gì? </a:t>
            </a:r>
            <a:endParaRPr/>
          </a:p>
        </p:txBody>
      </p:sp>
      <p:pic>
        <p:nvPicPr>
          <p:cNvPr id="85" name="Google Shape;85;p17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862" y="1332449"/>
            <a:ext cx="6772276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2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C: Kiểm soát chảy máu </a:t>
            </a:r>
            <a:endParaRPr/>
          </a:p>
        </p:txBody>
      </p:sp>
      <p:pic>
        <p:nvPicPr>
          <p:cNvPr id="391" name="Google Shape;391;p62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444" y="1369348"/>
            <a:ext cx="2838451" cy="401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2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91097" y="1330034"/>
            <a:ext cx="5552902" cy="413974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2"/>
          <p:cNvSpPr txBox="1"/>
          <p:nvPr/>
        </p:nvSpPr>
        <p:spPr>
          <a:xfrm>
            <a:off x="282634" y="5652654"/>
            <a:ext cx="3640977" cy="437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Băng ép có trọng điểm</a:t>
            </a:r>
            <a:endParaRPr/>
          </a:p>
        </p:txBody>
      </p:sp>
      <p:sp>
        <p:nvSpPr>
          <p:cNvPr id="394" name="Google Shape;394;p62"/>
          <p:cNvSpPr txBox="1"/>
          <p:nvPr/>
        </p:nvSpPr>
        <p:spPr>
          <a:xfrm>
            <a:off x="4937759" y="5619403"/>
            <a:ext cx="2643448" cy="79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Garrot cầm máu (Tourniquet)</a:t>
            </a:r>
            <a:endParaRPr/>
          </a:p>
        </p:txBody>
      </p:sp>
      <p:sp>
        <p:nvSpPr>
          <p:cNvPr id="395" name="Google Shape;395;p62"/>
          <p:cNvSpPr txBox="1"/>
          <p:nvPr/>
        </p:nvSpPr>
        <p:spPr>
          <a:xfrm>
            <a:off x="132999" y="1346661"/>
            <a:ext cx="498765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96" name="Google Shape;396;p62"/>
          <p:cNvSpPr txBox="1"/>
          <p:nvPr/>
        </p:nvSpPr>
        <p:spPr>
          <a:xfrm>
            <a:off x="99749" y="4322614"/>
            <a:ext cx="465515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97" name="Google Shape;397;p62"/>
          <p:cNvSpPr txBox="1"/>
          <p:nvPr/>
        </p:nvSpPr>
        <p:spPr>
          <a:xfrm>
            <a:off x="116374" y="4804778"/>
            <a:ext cx="465515" cy="4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3"/>
          <p:cNvSpPr txBox="1">
            <a:spLocks noGrp="1"/>
          </p:cNvSpPr>
          <p:nvPr>
            <p:ph type="title"/>
          </p:nvPr>
        </p:nvSpPr>
        <p:spPr>
          <a:xfrm>
            <a:off x="457200" y="315883"/>
            <a:ext cx="7620000" cy="93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C: Kiểm soát chảy máu </a:t>
            </a:r>
            <a:endParaRPr/>
          </a:p>
        </p:txBody>
      </p:sp>
      <p:sp>
        <p:nvSpPr>
          <p:cNvPr id="403" name="Google Shape;403;p63"/>
          <p:cNvSpPr txBox="1">
            <a:spLocks noGrp="1"/>
          </p:cNvSpPr>
          <p:nvPr>
            <p:ph type="body" idx="1"/>
          </p:nvPr>
        </p:nvSpPr>
        <p:spPr>
          <a:xfrm>
            <a:off x="457200" y="5220394"/>
            <a:ext cx="7620000" cy="847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marR="0" lvl="0" indent="-114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Noto Sans Symbols"/>
              <a:buNone/>
            </a:pPr>
            <a:r>
              <a:rPr lang="en-US" b="1">
                <a:solidFill>
                  <a:srgbClr val="FF0000"/>
                </a:solidFill>
              </a:rPr>
              <a:t>Garrot cầm máu (Tourniquet)</a:t>
            </a:r>
            <a:endParaRPr/>
          </a:p>
        </p:txBody>
      </p:sp>
      <p:pic>
        <p:nvPicPr>
          <p:cNvPr id="404" name="Google Shape;404;p63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194" y="1995054"/>
            <a:ext cx="3275908" cy="2660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3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4472" y="1729046"/>
            <a:ext cx="4823549" cy="3225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4"/>
          <p:cNvSpPr txBox="1">
            <a:spLocks noGrp="1"/>
          </p:cNvSpPr>
          <p:nvPr>
            <p:ph type="title"/>
          </p:nvPr>
        </p:nvSpPr>
        <p:spPr>
          <a:xfrm>
            <a:off x="457200" y="266006"/>
            <a:ext cx="7620000" cy="7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C: Kiểm soát chảy máu </a:t>
            </a:r>
            <a:endParaRPr/>
          </a:p>
        </p:txBody>
      </p:sp>
      <p:pic>
        <p:nvPicPr>
          <p:cNvPr id="411" name="Google Shape;411;p64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288" y="999249"/>
            <a:ext cx="6829426" cy="552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5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D: Đánh giá thần kinh</a:t>
            </a:r>
            <a:endParaRPr/>
          </a:p>
        </p:txBody>
      </p:sp>
      <p:sp>
        <p:nvSpPr>
          <p:cNvPr id="417" name="Google Shape;417;p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Đánh giá điểm GSC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Khám đồng tử và phản xạ ánh sáng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Đánh giá tổn thương tuỷ sống 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6"/>
          <p:cNvSpPr txBox="1">
            <a:spLocks noGrp="1"/>
          </p:cNvSpPr>
          <p:nvPr>
            <p:ph type="title"/>
          </p:nvPr>
        </p:nvSpPr>
        <p:spPr>
          <a:xfrm>
            <a:off x="457200" y="46894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80"/>
              <a:buFont typeface="Arial"/>
              <a:buNone/>
            </a:pPr>
            <a:r>
              <a:rPr lang="en-US" sz="3680"/>
              <a:t>E: Bộc lộ toàn thân, tránh hạ thân nhiệt</a:t>
            </a:r>
            <a:endParaRPr/>
          </a:p>
        </p:txBody>
      </p:sp>
      <p:sp>
        <p:nvSpPr>
          <p:cNvPr id="423" name="Google Shape;423;p66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76200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Bộc lộ toàn thân (cởi bỏ quần áo, quan sát toàn thân tìm tổn thương)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Phòng ngừa hạ thân nhiệt (ủ ấm, làm ấm dịch truyền ...)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7"/>
          <p:cNvSpPr txBox="1">
            <a:spLocks noGrp="1"/>
          </p:cNvSpPr>
          <p:nvPr>
            <p:ph type="title"/>
          </p:nvPr>
        </p:nvSpPr>
        <p:spPr>
          <a:xfrm>
            <a:off x="457200" y="502192"/>
            <a:ext cx="8021781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80"/>
              <a:buFont typeface="Arial"/>
              <a:buNone/>
            </a:pPr>
            <a:r>
              <a:rPr lang="en-US" sz="3680"/>
              <a:t>G: Dãn dạ dày- giải áp dạ dày</a:t>
            </a:r>
            <a:br>
              <a:rPr lang="en-US" sz="3680"/>
            </a:br>
            <a:r>
              <a:rPr lang="en-US" sz="3680"/>
              <a:t>Gastric dilation</a:t>
            </a:r>
            <a:endParaRPr/>
          </a:p>
        </p:txBody>
      </p:sp>
      <p:sp>
        <p:nvSpPr>
          <p:cNvPr id="429" name="Google Shape;429;p67"/>
          <p:cNvSpPr txBox="1">
            <a:spLocks noGrp="1"/>
          </p:cNvSpPr>
          <p:nvPr>
            <p:ph type="body" idx="1"/>
          </p:nvPr>
        </p:nvSpPr>
        <p:spPr>
          <a:xfrm>
            <a:off x="457200" y="2044930"/>
            <a:ext cx="7620000" cy="435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Tụt huyết áp không giải thích được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Rối loạn nhịp tim (nhịp chậm xoang) do kích thích thần kinh phế vị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Nguy cơ hít sặc (ngưng tim, viêm phổi hít) 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8"/>
          <p:cNvSpPr txBox="1">
            <a:spLocks noGrp="1"/>
          </p:cNvSpPr>
          <p:nvPr>
            <p:ph type="title"/>
          </p:nvPr>
        </p:nvSpPr>
        <p:spPr>
          <a:xfrm>
            <a:off x="457200" y="302687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80"/>
              <a:buFont typeface="Arial"/>
              <a:buNone/>
            </a:pPr>
            <a:r>
              <a:rPr lang="en-US" sz="3680"/>
              <a:t>U: Đặt sonde tiểu</a:t>
            </a:r>
            <a:br>
              <a:rPr lang="en-US" sz="3680"/>
            </a:br>
            <a:r>
              <a:rPr lang="en-US" sz="3680"/>
              <a:t>Urinary catheterization</a:t>
            </a:r>
            <a:endParaRPr/>
          </a:p>
        </p:txBody>
      </p:sp>
      <p:sp>
        <p:nvSpPr>
          <p:cNvPr id="435" name="Google Shape;435;p68"/>
          <p:cNvSpPr txBox="1">
            <a:spLocks noGrp="1"/>
          </p:cNvSpPr>
          <p:nvPr>
            <p:ph type="body" idx="1"/>
          </p:nvPr>
        </p:nvSpPr>
        <p:spPr>
          <a:xfrm>
            <a:off x="473826" y="1712422"/>
            <a:ext cx="7620001" cy="4821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Theo dõi tiểu máu (gợi ý mất máu vào khoang sau phúc mạc) và thể tích nước tiểu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Chống chỉ định: chảy máu niệu đạo, tuyết tiền liệt nằm vị trí cao, di dộng hoặc không sờ được, do đó cần kiểm tra </a:t>
            </a:r>
            <a:r>
              <a:rPr lang="en-US" b="1" i="1"/>
              <a:t>sự toàn vẹn niệu đạo 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9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Đánh giá lần hai (toàn diện)</a:t>
            </a:r>
            <a:endParaRPr/>
          </a:p>
        </p:txBody>
      </p:sp>
      <p:sp>
        <p:nvSpPr>
          <p:cNvPr id="441" name="Google Shape;441;p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❑"/>
            </a:pP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Bệnh sử (</a:t>
            </a:r>
            <a:r>
              <a:rPr lang="en-US" b="1"/>
              <a:t>AMPLE</a:t>
            </a: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None/>
            </a:pP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en-US" b="1"/>
              <a:t>A</a:t>
            </a: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llergies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None/>
            </a:pP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en-US" b="1"/>
              <a:t>M</a:t>
            </a: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edication currently used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None/>
            </a:pP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en-US" b="1"/>
              <a:t>P</a:t>
            </a: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ast illnesses/Pregnancy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None/>
            </a:pP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en-US" b="1"/>
              <a:t>L</a:t>
            </a: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ast meal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None/>
            </a:pP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en-US" b="1"/>
              <a:t>E</a:t>
            </a: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vents/</a:t>
            </a:r>
            <a:r>
              <a:rPr lang="en-US" b="1"/>
              <a:t>E</a:t>
            </a: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nvironment related to injury 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0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Đánh giá lần hai (toàn diện) </a:t>
            </a:r>
            <a:endParaRPr/>
          </a:p>
        </p:txBody>
      </p:sp>
      <p:pic>
        <p:nvPicPr>
          <p:cNvPr id="447" name="Google Shape;447;p70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198" y="1230284"/>
            <a:ext cx="7855528" cy="5108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1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Đánh giá lần hai (toàn diện) </a:t>
            </a:r>
            <a:endParaRPr/>
          </a:p>
        </p:txBody>
      </p:sp>
      <p:pic>
        <p:nvPicPr>
          <p:cNvPr id="453" name="Google Shape;453;p71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333" y="2200629"/>
            <a:ext cx="7934326" cy="401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71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5333" y="1440093"/>
            <a:ext cx="7934326" cy="7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844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Phân loại sốc theo cơ chế </a:t>
            </a:r>
            <a:endParaRPr/>
          </a:p>
        </p:txBody>
      </p:sp>
      <p:pic>
        <p:nvPicPr>
          <p:cNvPr id="91" name="Google Shape;91;p18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912" y="960887"/>
            <a:ext cx="7496176" cy="580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2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Đánh giá lần hai (toàn diện) </a:t>
            </a:r>
            <a:endParaRPr/>
          </a:p>
        </p:txBody>
      </p:sp>
      <p:pic>
        <p:nvPicPr>
          <p:cNvPr id="460" name="Google Shape;460;p72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825" y="1328737"/>
            <a:ext cx="8420101" cy="420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3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Hồi sức dịch truyền</a:t>
            </a:r>
            <a:endParaRPr/>
          </a:p>
        </p:txBody>
      </p:sp>
      <p:sp>
        <p:nvSpPr>
          <p:cNvPr id="466" name="Google Shape;466;p73"/>
          <p:cNvSpPr txBox="1">
            <a:spLocks noGrp="1"/>
          </p:cNvSpPr>
          <p:nvPr>
            <p:ph type="body" idx="1"/>
          </p:nvPr>
        </p:nvSpPr>
        <p:spPr>
          <a:xfrm>
            <a:off x="457200" y="1097280"/>
            <a:ext cx="7620000" cy="530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Mục tiêu: khôi phục tưới máu các cơ quan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Dịch tinh thể (dung dịch cân bằng) được ưu tiên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Liều 1-2 lít (người lớn) hoặc 20ml/kg (trẻ em), tính cả lượng dịch đã truyền trước viện </a:t>
            </a:r>
            <a:r>
              <a:rPr lang="en-US" b="1"/>
              <a:t>(hạn chế dịch truyền)</a:t>
            </a:r>
            <a:endParaRPr b="1"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Truyền các chế phẩm máu </a:t>
            </a:r>
            <a:r>
              <a:rPr lang="en-US" b="1"/>
              <a:t>sớmtheo tỉ lệ 1:1:1 (Hồng cầu: huyết tương: tiểu cầu) 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4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844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Hồi sức dịch truyền</a:t>
            </a:r>
            <a:endParaRPr/>
          </a:p>
        </p:txBody>
      </p:sp>
      <p:sp>
        <p:nvSpPr>
          <p:cNvPr id="472" name="Google Shape;472;p74"/>
          <p:cNvSpPr txBox="1">
            <a:spLocks noGrp="1"/>
          </p:cNvSpPr>
          <p:nvPr>
            <p:ph type="body" idx="1"/>
          </p:nvPr>
        </p:nvSpPr>
        <p:spPr>
          <a:xfrm>
            <a:off x="457200" y="897775"/>
            <a:ext cx="7620000" cy="596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Mục tiêu huyết áp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rPr lang="en-US" sz="2800"/>
              <a:t>O Tổn thương não do chấn thương: hồi sức tích cực và tránh tụt huyết áp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rPr lang="en-US" sz="2800"/>
              <a:t>O Chấn thương xuyên thấu đang chảy máu:“hồi sức cân bằng”, “hồi sức có kiểm soát”, “tụt huyết áp cho phép”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rPr lang="en-US" sz="2800"/>
              <a:t>	• HA tăng nhanh + chưa cầm máu: nặng thêm chảy máu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rPr lang="en-US" sz="2800"/>
              <a:t>	• Theo dõi sát và điều trị triệt để sớm 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5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844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Đáp ứng của bệnh nhân </a:t>
            </a:r>
            <a:endParaRPr/>
          </a:p>
        </p:txBody>
      </p:sp>
      <p:graphicFrame>
        <p:nvGraphicFramePr>
          <p:cNvPr id="478" name="Google Shape;478;p75"/>
          <p:cNvGraphicFramePr/>
          <p:nvPr/>
        </p:nvGraphicFramePr>
        <p:xfrm>
          <a:off x="332521" y="992942"/>
          <a:ext cx="8711725" cy="5424525"/>
        </p:xfrm>
        <a:graphic>
          <a:graphicData uri="http://schemas.openxmlformats.org/drawingml/2006/table">
            <a:tbl>
              <a:tblPr firstRow="1" bandRow="1">
                <a:noFill/>
                <a:tableStyleId>{08D70673-8578-4CC6-94D5-377172A57542}</a:tableStyleId>
              </a:tblPr>
              <a:tblGrid>
                <a:gridCol w="179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1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9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ĐÁP ỨNG VỚI HỒI SỨC BAN ĐẦU</a:t>
                      </a: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endParaRPr/>
                    </a:p>
                  </a:txBody>
                  <a:tcPr marL="45725" marR="45725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endParaRPr sz="1800" b="0" i="0" u="none" strike="noStrike" cap="non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34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Đáp ứng tức thì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Đáp ứng thoáng qua</a:t>
                      </a:r>
                      <a:r>
                        <a:rPr lang="en-US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Đáp ứng không đáng kể, không đáp ứng</a:t>
                      </a:r>
                      <a:endParaRPr/>
                    </a:p>
                  </a:txBody>
                  <a:tcPr marL="45725" marR="45725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Sinh hiệu	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Về bình thường	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Cải thiện thoáng qua, tụt huyết áp và tăng TS tim lại	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Không thay đổi	</a:t>
                      </a:r>
                      <a:endParaRPr/>
                    </a:p>
                  </a:txBody>
                  <a:tcPr marL="45725" marR="45725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0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Máu mất	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34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Tối thiểu </a:t>
                      </a:r>
                      <a:br>
                        <a:rPr lang="en-US" sz="2000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2000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(10-20%)	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34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Trung bình, diễn tiến (20-40%)	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34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Nặng </a:t>
                      </a:r>
                      <a:br>
                        <a:rPr lang="en-US" sz="2000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2000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(&gt;40%)	</a:t>
                      </a:r>
                      <a:endParaRPr/>
                    </a:p>
                  </a:txBody>
                  <a:tcPr marL="45725" marR="45725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34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Cần dịch tinh thể	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34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34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++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34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+++</a:t>
                      </a:r>
                      <a:br>
                        <a:rPr lang="en-US" sz="2000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2000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Kết hợp truyền máu</a:t>
                      </a:r>
                      <a:endParaRPr/>
                    </a:p>
                  </a:txBody>
                  <a:tcPr marL="45725" marR="45725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34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Cần máu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34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34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++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34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Ngay tức thì</a:t>
                      </a:r>
                      <a:endParaRPr/>
                    </a:p>
                  </a:txBody>
                  <a:tcPr marL="45725" marR="45725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1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34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Chuẩn bị chế phẩm máu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34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Định nhóm máu</a:t>
                      </a:r>
                      <a:br>
                        <a:rPr lang="en-US" sz="2000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2000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Phản ứng chéo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34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Định nhóm máu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34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Truyền máu cấp cứu</a:t>
                      </a:r>
                      <a:endParaRPr/>
                    </a:p>
                  </a:txBody>
                  <a:tcPr marL="45725" marR="45725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2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34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Phẫu thuật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34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Có thể 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34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Cần thiết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34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Rất cần thiết</a:t>
                      </a:r>
                      <a:endParaRPr/>
                    </a:p>
                  </a:txBody>
                  <a:tcPr marL="45725" marR="45725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6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Điều trị khác</a:t>
            </a:r>
            <a:endParaRPr/>
          </a:p>
        </p:txBody>
      </p:sp>
      <p:sp>
        <p:nvSpPr>
          <p:cNvPr id="484" name="Google Shape;484;p76"/>
          <p:cNvSpPr txBox="1">
            <a:spLocks noGrp="1"/>
          </p:cNvSpPr>
          <p:nvPr>
            <p:ph type="body" idx="1"/>
          </p:nvPr>
        </p:nvSpPr>
        <p:spPr>
          <a:xfrm>
            <a:off x="457200" y="1313411"/>
            <a:ext cx="7620000" cy="508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Kháng sinh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Giảm đau, an thần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Ngừa uốn ván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 Chống phù não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❑"/>
            </a:pPr>
            <a:r>
              <a:rPr lang="en-US" sz="2800"/>
              <a:t>.... 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7"/>
          <p:cNvSpPr txBox="1">
            <a:spLocks noGrp="1"/>
          </p:cNvSpPr>
          <p:nvPr>
            <p:ph type="title"/>
          </p:nvPr>
        </p:nvSpPr>
        <p:spPr>
          <a:xfrm>
            <a:off x="457200" y="282631"/>
            <a:ext cx="7620000" cy="1213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Tái đánh giá và phòng ngừa biến chứng</a:t>
            </a:r>
            <a:endParaRPr/>
          </a:p>
        </p:txBody>
      </p:sp>
      <p:sp>
        <p:nvSpPr>
          <p:cNvPr id="490" name="Google Shape;490;p7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❑"/>
            </a:pP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Tiếp tục chảy máu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None/>
            </a:pP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 Điều trị triệt để khẩn cấp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❑"/>
            </a:pP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Tránh quá tải dịch, theo dõi bằng CVP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None/>
            </a:pPr>
            <a:r>
              <a:rPr lang="en-US" sz="3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 Theo dõi thể tích nước tiểu, tri giác, màu sắc da, mạch, huyết áp để định hướng hồi sức 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8"/>
          <p:cNvSpPr txBox="1">
            <a:spLocks noGrp="1"/>
          </p:cNvSpPr>
          <p:nvPr>
            <p:ph type="title"/>
          </p:nvPr>
        </p:nvSpPr>
        <p:spPr>
          <a:xfrm>
            <a:off x="0" y="103182"/>
            <a:ext cx="9144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n-US" sz="3600"/>
              <a:t>Tái đánh giá và phòng ngừa biến chứng</a:t>
            </a:r>
            <a:endParaRPr/>
          </a:p>
        </p:txBody>
      </p:sp>
      <p:sp>
        <p:nvSpPr>
          <p:cNvPr id="496" name="Google Shape;496;p78"/>
          <p:cNvSpPr txBox="1">
            <a:spLocks noGrp="1"/>
          </p:cNvSpPr>
          <p:nvPr>
            <p:ph type="body" idx="1"/>
          </p:nvPr>
        </p:nvSpPr>
        <p:spPr>
          <a:xfrm>
            <a:off x="199504" y="1446414"/>
            <a:ext cx="4588628" cy="4921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/>
              <a:t> </a:t>
            </a:r>
            <a:r>
              <a:rPr lang="en-US" sz="2000"/>
              <a:t>Tránh quá tải dịch, theo dõi bằng CVP</a:t>
            </a:r>
            <a:endParaRPr sz="2000"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rPr lang="en-US" sz="2000" b="1"/>
              <a:t>CVP có giá trị không cao trong theo dõi bù dịch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rPr lang="en-US" sz="2000"/>
              <a:t>• CVP tăng không đáng kể: có thể cần thêm dịch và rà soát vị trí chảy máu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rPr lang="en-US" sz="2000"/>
              <a:t>• CVP giảm: tiếp tục mất máu nên tiếp tục truyền dịch và máu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rPr lang="en-US" sz="2000"/>
              <a:t>• CVP tăng nhanh: hồi sức quá nhanh, chức năng tim giảm </a:t>
            </a:r>
            <a:endParaRPr/>
          </a:p>
        </p:txBody>
      </p:sp>
      <p:pic>
        <p:nvPicPr>
          <p:cNvPr id="497" name="Google Shape;497;p78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8254" y="1213657"/>
            <a:ext cx="4405746" cy="538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9"/>
          <p:cNvSpPr txBox="1">
            <a:spLocks noGrp="1"/>
          </p:cNvSpPr>
          <p:nvPr>
            <p:ph type="title"/>
          </p:nvPr>
        </p:nvSpPr>
        <p:spPr>
          <a:xfrm>
            <a:off x="232755" y="103181"/>
            <a:ext cx="8645237" cy="91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n-US" sz="3600"/>
              <a:t>Tái đánh giá và phòng ngừa biến chứng</a:t>
            </a:r>
            <a:endParaRPr/>
          </a:p>
        </p:txBody>
      </p:sp>
      <p:sp>
        <p:nvSpPr>
          <p:cNvPr id="503" name="Google Shape;503;p79"/>
          <p:cNvSpPr txBox="1">
            <a:spLocks noGrp="1"/>
          </p:cNvSpPr>
          <p:nvPr>
            <p:ph type="body" idx="1"/>
          </p:nvPr>
        </p:nvSpPr>
        <p:spPr>
          <a:xfrm>
            <a:off x="216130" y="997526"/>
            <a:ext cx="8179725" cy="5569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/>
              <a:t> Một số vần đề khác: khi BN không đáp ứng với điều trị 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O Bỏ sót vị trí chảy máu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O Chèn ép tim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O Tràn khí màng phổi áp lực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O Mất dịch không nhận biết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O Dãn dạ dày cấp tính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O Nhồi máu cơ tim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O Toan hoá do tăng đường huyết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O Suy thượng thận cấp</a:t>
            </a:r>
            <a:endParaRPr/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O Sốc thần kinh 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0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Tụ máu </a:t>
            </a:r>
            <a:endParaRPr/>
          </a:p>
        </p:txBody>
      </p:sp>
      <p:pic>
        <p:nvPicPr>
          <p:cNvPr id="509" name="Google Shape;509;p80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6291" y="1080653"/>
            <a:ext cx="5818910" cy="541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81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Sốc tim </a:t>
            </a:r>
            <a:endParaRPr/>
          </a:p>
        </p:txBody>
      </p:sp>
      <p:pic>
        <p:nvPicPr>
          <p:cNvPr id="97" name="Google Shape;97;p19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789" y="1315650"/>
            <a:ext cx="7974936" cy="512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2"/>
          <p:cNvSpPr txBox="1">
            <a:spLocks noGrp="1"/>
          </p:cNvSpPr>
          <p:nvPr>
            <p:ph type="title"/>
          </p:nvPr>
        </p:nvSpPr>
        <p:spPr>
          <a:xfrm>
            <a:off x="350128" y="4443984"/>
            <a:ext cx="4059936" cy="134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Arial"/>
              <a:buNone/>
            </a:pPr>
            <a:r>
              <a:rPr lang="en-US">
                <a:solidFill>
                  <a:srgbClr val="FF0000"/>
                </a:solidFill>
              </a:rPr>
              <a:t>CHÂN THÀNH CÁM ƠN</a:t>
            </a:r>
            <a:endParaRPr/>
          </a:p>
        </p:txBody>
      </p:sp>
      <p:pic>
        <p:nvPicPr>
          <p:cNvPr id="520" name="Google Shape;520;p82" descr="Content Placeholder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2097" y="3182111"/>
            <a:ext cx="1662517" cy="3575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82" descr="Picture 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1431" y="227075"/>
            <a:ext cx="2256665" cy="3936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82" descr="Picture 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215" y="420174"/>
            <a:ext cx="4131681" cy="2761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82" descr="Picture 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03012" y="763299"/>
            <a:ext cx="2075689" cy="2075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Sốc giảm thể tích </a:t>
            </a:r>
            <a:endParaRPr/>
          </a:p>
        </p:txBody>
      </p:sp>
      <p:pic>
        <p:nvPicPr>
          <p:cNvPr id="103" name="Google Shape;103;p20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988" y="1246899"/>
            <a:ext cx="7981864" cy="502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457200" y="103182"/>
            <a:ext cx="7620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Sốc phân bố </a:t>
            </a:r>
            <a:endParaRPr/>
          </a:p>
        </p:txBody>
      </p:sp>
      <p:pic>
        <p:nvPicPr>
          <p:cNvPr id="109" name="Google Shape;109;p21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789" y="1061513"/>
            <a:ext cx="8157817" cy="513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Theme1">
      <a:dk1>
        <a:srgbClr val="292934"/>
      </a:dk1>
      <a:lt1>
        <a:srgbClr val="FFFFFF"/>
      </a:lt1>
      <a:dk2>
        <a:srgbClr val="A7A7A7"/>
      </a:dk2>
      <a:lt2>
        <a:srgbClr val="535353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1">
  <a:themeElements>
    <a:clrScheme name="Theme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70</Slides>
  <Notes>70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Theme1</vt:lpstr>
      <vt:lpstr> ĐÁNH GIÁ VÀ ĐIỀU TRỊ  SỐC CHẤN THƯƠNG</vt:lpstr>
      <vt:lpstr>MỤC TIÊU</vt:lpstr>
      <vt:lpstr>Sốc là gì?</vt:lpstr>
      <vt:lpstr>Sốc là gì? </vt:lpstr>
      <vt:lpstr>Sốc là gì? </vt:lpstr>
      <vt:lpstr>Phân loại sốc theo cơ chế </vt:lpstr>
      <vt:lpstr>Sốc tim </vt:lpstr>
      <vt:lpstr>Sốc giảm thể tích </vt:lpstr>
      <vt:lpstr>Sốc phân bố </vt:lpstr>
      <vt:lpstr>Sốc tắc nghẽn </vt:lpstr>
      <vt:lpstr>Phân loại sốc theo cơ chế </vt:lpstr>
      <vt:lpstr>PowerPoint Presentation</vt:lpstr>
      <vt:lpstr>Chấn thương: vấn đề TOÀN CẦU</vt:lpstr>
      <vt:lpstr>Chấn thương: vấn đề TOÀN CẦU </vt:lpstr>
      <vt:lpstr>Biểu đồ phân bố tử vong</vt:lpstr>
      <vt:lpstr>Nhận diện bệnh nhân sốc</vt:lpstr>
      <vt:lpstr>Nhận diện bệnh nhân sốc </vt:lpstr>
      <vt:lpstr>Nhận diện bệnh nhân sốc</vt:lpstr>
      <vt:lpstr>Phân loại sốc theo cơ chế </vt:lpstr>
      <vt:lpstr>Nguyên nhân sốc chấn thương</vt:lpstr>
      <vt:lpstr>Sốc mất máu </vt:lpstr>
      <vt:lpstr>Sốc mất máu</vt:lpstr>
      <vt:lpstr>Diễn tiến sốc mất máu </vt:lpstr>
      <vt:lpstr>Tổn thương mô mềm và huyết động</vt:lpstr>
      <vt:lpstr>Phân độ sốc mất máu </vt:lpstr>
      <vt:lpstr>Phân độ sốc mất máu</vt:lpstr>
      <vt:lpstr>Tam giác tử vong (the lethal triad) </vt:lpstr>
      <vt:lpstr>Tiếp cận bệnh nhân chấn thương </vt:lpstr>
      <vt:lpstr>Tiếp cận BN chấn thươngmột cách hệ thống</vt:lpstr>
      <vt:lpstr>Đánh giá ban đầu (ABCDEs)</vt:lpstr>
      <vt:lpstr>A: Duy trì đường thở, bảo vệ cột sống cổ</vt:lpstr>
      <vt:lpstr>A: Duy trì đường thở, bảo vệ cột sống cổ </vt:lpstr>
      <vt:lpstr>Airway Ngửa đầu nâng cằm Kéo hàm </vt:lpstr>
      <vt:lpstr>Đặt mặt nạ thanh quản </vt:lpstr>
      <vt:lpstr>Nội khí quản- mở màng nhẫn giáp </vt:lpstr>
      <vt:lpstr>Mở màng nhẫn giáp </vt:lpstr>
      <vt:lpstr>B: Hô hấp và thông khí</vt:lpstr>
      <vt:lpstr>Thông khí bằng bóng, mask </vt:lpstr>
      <vt:lpstr>Tràn khí màng phổi áp lực </vt:lpstr>
      <vt:lpstr>Tràn khí màng phổi áp lực </vt:lpstr>
      <vt:lpstr>Tràn khí màng phổi hở  Open pneumothorax </vt:lpstr>
      <vt:lpstr>C: Kiểm soát chảy máu</vt:lpstr>
      <vt:lpstr>C: Thiết lập đường truyền tĩnh mạch</vt:lpstr>
      <vt:lpstr>Vị trí mất máu  ON THE FLOOR AND FOUR MORE </vt:lpstr>
      <vt:lpstr>Focused Assessment Sonography in Trauma (FAST) </vt:lpstr>
      <vt:lpstr>Focused Assessment Sonography in Trauma (FAST) </vt:lpstr>
      <vt:lpstr>Focused Assessment Sonography in Trauma (FAST) </vt:lpstr>
      <vt:lpstr>Focused Assessment Sonography in Trauma (FAST) </vt:lpstr>
      <vt:lpstr>Focused Assessment Sonography in Trauma (FAST) </vt:lpstr>
      <vt:lpstr>C: Kiểm soát chảy máu </vt:lpstr>
      <vt:lpstr>C: Kiểm soát chảy máu </vt:lpstr>
      <vt:lpstr>C: Kiểm soát chảy máu </vt:lpstr>
      <vt:lpstr>D: Đánh giá thần kinh</vt:lpstr>
      <vt:lpstr>E: Bộc lộ toàn thân, tránh hạ thân nhiệt</vt:lpstr>
      <vt:lpstr>G: Dãn dạ dày- giải áp dạ dày Gastric dilation</vt:lpstr>
      <vt:lpstr>U: Đặt sonde tiểu Urinary catheterization</vt:lpstr>
      <vt:lpstr>Đánh giá lần hai (toàn diện)</vt:lpstr>
      <vt:lpstr>Đánh giá lần hai (toàn diện) </vt:lpstr>
      <vt:lpstr>Đánh giá lần hai (toàn diện) </vt:lpstr>
      <vt:lpstr>Đánh giá lần hai (toàn diện) </vt:lpstr>
      <vt:lpstr>Hồi sức dịch truyền</vt:lpstr>
      <vt:lpstr>Hồi sức dịch truyền</vt:lpstr>
      <vt:lpstr>Đáp ứng của bệnh nhân </vt:lpstr>
      <vt:lpstr>Điều trị khác</vt:lpstr>
      <vt:lpstr>Tái đánh giá và phòng ngừa biến chứng</vt:lpstr>
      <vt:lpstr>Tái đánh giá và phòng ngừa biến chứng</vt:lpstr>
      <vt:lpstr>Tái đánh giá và phòng ngừa biến chứng</vt:lpstr>
      <vt:lpstr>Tụ máu </vt:lpstr>
      <vt:lpstr>PowerPoint Presentation</vt:lpstr>
      <vt:lpstr>CHÂN THÀNH CÁM ƠN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ĐÁNH GIÁ VÀ ĐIỀU TRỊ  SỐC CHẤN THƯƠNG</dc:title>
  <cp:revision>1</cp:revision>
  <dcterms:modified xsi:type="dcterms:W3CDTF">2020-12-02T08:58:08Z</dcterms:modified>
</cp:coreProperties>
</file>